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tags/tag9.xml" ContentType="application/vnd.openxmlformats-officedocument.presentationml.tags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7" r:id="rId2"/>
    <p:sldMasterId id="2147483695" r:id="rId3"/>
    <p:sldMasterId id="2147483707" r:id="rId4"/>
    <p:sldMasterId id="2147483745" r:id="rId5"/>
    <p:sldMasterId id="2147483734" r:id="rId6"/>
  </p:sldMasterIdLst>
  <p:notesMasterIdLst>
    <p:notesMasterId r:id="rId16"/>
  </p:notesMasterIdLst>
  <p:handoutMasterIdLst>
    <p:handoutMasterId r:id="rId17"/>
  </p:handoutMasterIdLst>
  <p:sldIdLst>
    <p:sldId id="269" r:id="rId7"/>
    <p:sldId id="270" r:id="rId8"/>
    <p:sldId id="272" r:id="rId9"/>
    <p:sldId id="263" r:id="rId10"/>
    <p:sldId id="264" r:id="rId11"/>
    <p:sldId id="265" r:id="rId12"/>
    <p:sldId id="268" r:id="rId13"/>
    <p:sldId id="267" r:id="rId14"/>
    <p:sldId id="262" r:id="rId15"/>
  </p:sldIdLst>
  <p:sldSz cx="12192000" cy="6858000"/>
  <p:notesSz cx="6858000" cy="9144000"/>
  <p:custDataLst>
    <p:tags r:id="rId18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CD5"/>
    <a:srgbClr val="80AE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929F9F4-4A8F-4326-A1B4-22849713DDAB}" styleName="Mørkt layout 1 - Markering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llemlayout 1 - Markering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yst layout 2 - Markerin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Mellemlayout 3 - Markering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Tema til typografi 2 - Markering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Mellemlayout 4 - Markering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yst layout 3 - Markeri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yst layout 1 - Markerin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6358"/>
  </p:normalViewPr>
  <p:slideViewPr>
    <p:cSldViewPr snapToGrid="0" snapToObjects="1">
      <p:cViewPr varScale="1">
        <p:scale>
          <a:sx n="86" d="100"/>
          <a:sy n="86" d="100"/>
        </p:scale>
        <p:origin x="514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60" d="100"/>
          <a:sy n="60" d="100"/>
        </p:scale>
        <p:origin x="318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9E35A5F4-6EC7-8848-A031-B57FE563C1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F135E3A-EB87-8240-8865-811B4CFEF6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7EA4C-B4F0-B845-90E0-8EEEFE39409D}" type="datetimeFigureOut">
              <a:rPr lang="en-GB" smtClean="0"/>
              <a:t>24/08/2023</a:t>
            </a:fld>
            <a:endParaRPr lang="en-GB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C35726D-4AE3-304E-BDC9-5F9DAFDB49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10C2763-C4D9-E145-8CE4-60EDB3AFDD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8E6AD-1B14-4049-BAF1-93EB13CB46CE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54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70E69-F454-044F-8253-34B6B3C497B5}" type="datetimeFigureOut">
              <a:rPr lang="en-GB" smtClean="0"/>
              <a:t>24/08/2023</a:t>
            </a:fld>
            <a:endParaRPr lang="en-GB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348F3-224C-C942-AF8C-1E00136CFF68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493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- Logo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B6DA7C2B-35B3-844E-8E9E-DE4C37B20A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0989" y="2672064"/>
            <a:ext cx="8004561" cy="1513871"/>
          </a:xfrm>
          <a:prstGeom prst="rect">
            <a:avLst/>
          </a:prstGeom>
        </p:spPr>
      </p:pic>
      <p:sp>
        <p:nvSpPr>
          <p:cNvPr id="6" name="Undertitel 2">
            <a:extLst>
              <a:ext uri="{FF2B5EF4-FFF2-40B4-BE49-F238E27FC236}">
                <a16:creationId xmlns:a16="http://schemas.microsoft.com/office/drawing/2014/main" id="{10631718-DD31-B947-A2C1-959EA388A4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76379" y="6154360"/>
            <a:ext cx="6922905" cy="33422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400"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87C456C-0823-BA43-8C3A-63F096182AAC}"/>
              </a:ext>
            </a:extLst>
          </p:cNvPr>
          <p:cNvSpPr/>
          <p:nvPr userDrawn="1"/>
        </p:nvSpPr>
        <p:spPr>
          <a:xfrm>
            <a:off x="3683000" y="6228162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31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pag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3280363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16" imgH="216" progId="TCLayout.ActiveDocument.1">
                  <p:embed/>
                </p:oleObj>
              </mc:Choice>
              <mc:Fallback>
                <p:oleObj name="think-cell Slide" r:id="rId3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478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Insert headline here</a:t>
            </a:r>
            <a:endParaRPr lang="en-GB" dirty="0"/>
          </a:p>
        </p:txBody>
      </p:sp>
      <p:sp>
        <p:nvSpPr>
          <p:cNvPr id="7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544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981" userDrawn="1">
          <p15:clr>
            <a:srgbClr val="FBAE40"/>
          </p15:clr>
        </p15:guide>
        <p15:guide id="4" pos="7151" userDrawn="1">
          <p15:clr>
            <a:srgbClr val="FBAE40"/>
          </p15:clr>
        </p15:guide>
        <p15:guide id="5" pos="52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page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418"/>
            <a:ext cx="5257800" cy="4478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8" name="Pladsholder til indhold 2">
            <a:extLst>
              <a:ext uri="{FF2B5EF4-FFF2-40B4-BE49-F238E27FC236}">
                <a16:creationId xmlns:a16="http://schemas.microsoft.com/office/drawing/2014/main" id="{E7B2C090-B4C0-5A41-9982-8129A10D3A3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04386" y="1579418"/>
            <a:ext cx="4949414" cy="4478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headline here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410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981" userDrawn="1">
          <p15:clr>
            <a:srgbClr val="FBAE40"/>
          </p15:clr>
        </p15:guide>
        <p15:guide id="4" pos="4021" userDrawn="1">
          <p15:clr>
            <a:srgbClr val="FBAE40"/>
          </p15:clr>
        </p15:guide>
        <p15:guide id="5" pos="7151" userDrawn="1">
          <p15:clr>
            <a:srgbClr val="FBAE40"/>
          </p15:clr>
        </p15:guide>
        <p15:guide id="6" pos="52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page - 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418"/>
            <a:ext cx="5257800" cy="4478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8" name="Pladsholder til billede 4">
            <a:extLst>
              <a:ext uri="{FF2B5EF4-FFF2-40B4-BE49-F238E27FC236}">
                <a16:creationId xmlns:a16="http://schemas.microsoft.com/office/drawing/2014/main" id="{D36D81E9-9212-6545-8EED-47324FD9B74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357769" y="1579418"/>
            <a:ext cx="4996031" cy="44784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Drag and drop image here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Insert headline here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28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pos="3999" userDrawn="1">
          <p15:clr>
            <a:srgbClr val="FBAE40"/>
          </p15:clr>
        </p15:guide>
        <p15:guide id="4" pos="7151" userDrawn="1">
          <p15:clr>
            <a:srgbClr val="FBAE40"/>
          </p15:clr>
        </p15:guide>
        <p15:guide id="5" pos="529" userDrawn="1">
          <p15:clr>
            <a:srgbClr val="FBAE40"/>
          </p15:clr>
        </p15:guide>
        <p15:guide id="6" orient="horz" pos="981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page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85E8FE13-6BF2-524A-BEA1-7D0B0FBF4C7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8200" y="1579418"/>
            <a:ext cx="10515600" cy="44784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Drag and drop image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Insert headline here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897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pos="529" userDrawn="1">
          <p15:clr>
            <a:srgbClr val="FBAE40"/>
          </p15:clr>
        </p15:guide>
        <p15:guide id="4" pos="7151" userDrawn="1">
          <p15:clr>
            <a:srgbClr val="FBAE40"/>
          </p15:clr>
        </p15:guide>
        <p15:guide id="5" orient="horz" pos="98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page - 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Insert headline here</a:t>
            </a:r>
            <a:endParaRPr lang="en-GB" dirty="0"/>
          </a:p>
        </p:txBody>
      </p:sp>
      <p:sp>
        <p:nvSpPr>
          <p:cNvPr id="4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0801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872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38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pos="529" userDrawn="1">
          <p15:clr>
            <a:srgbClr val="FBAE40"/>
          </p15:clr>
        </p15:guide>
        <p15:guide id="4" pos="7151" userDrawn="1">
          <p15:clr>
            <a:srgbClr val="FBAE40"/>
          </p15:clr>
        </p15:guide>
        <p15:guide id="5" orient="horz" pos="981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page - Full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3974A56-25A7-CC4E-86AD-2993A19DE90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484563" y="462014"/>
            <a:ext cx="8707437" cy="5554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FCE121AD-E73C-8048-BDC2-7A295DA1B5CF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itel 12"/>
          <p:cNvSpPr>
            <a:spLocks noGrp="1"/>
          </p:cNvSpPr>
          <p:nvPr>
            <p:ph type="title" hasCustomPrompt="1"/>
          </p:nvPr>
        </p:nvSpPr>
        <p:spPr>
          <a:xfrm>
            <a:off x="838800" y="1159230"/>
            <a:ext cx="10515000" cy="114978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b="0" i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7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838200" y="2517289"/>
            <a:ext cx="2646363" cy="349946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 typeface="Arial" panose="020B0604020202020204" pitchFamily="34" charset="0"/>
              <a:buNone/>
              <a:defRPr b="0" i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 typeface="Arial" panose="020B0604020202020204" pitchFamily="34" charset="0"/>
              <a:buNone/>
              <a:defRPr b="0" i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 typeface="Arial" panose="020B0604020202020204" pitchFamily="34" charset="0"/>
              <a:buNone/>
              <a:defRPr b="0" i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 typeface="Arial" panose="020B0604020202020204" pitchFamily="34" charset="0"/>
              <a:buNone/>
              <a:defRPr b="0" i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0899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93" userDrawn="1">
          <p15:clr>
            <a:srgbClr val="FBAE40"/>
          </p15:clr>
        </p15:guide>
        <p15:guide id="2" pos="529" userDrawn="1">
          <p15:clr>
            <a:srgbClr val="FBAE40"/>
          </p15:clr>
        </p15:guide>
        <p15:guide id="3" orient="horz" pos="3793" userDrawn="1">
          <p15:clr>
            <a:srgbClr val="FBAE40"/>
          </p15:clr>
        </p15:guide>
        <p15:guide id="4" pos="218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/ New sectio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3238052"/>
            <a:ext cx="5928360" cy="277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quote or statement here</a:t>
            </a:r>
          </a:p>
          <a:p>
            <a:pPr lvl="0"/>
            <a:r>
              <a:rPr lang="en-GB" dirty="0"/>
              <a:t>Size can be adjusted manually</a:t>
            </a:r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BC18F4A0-4F6C-5D47-8B69-1C0D070819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799" y="1159230"/>
            <a:ext cx="7724287" cy="1928215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sz="6600" b="1" i="0">
                <a:solidFill>
                  <a:schemeClr val="tx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breaker</a:t>
            </a:r>
            <a:br>
              <a:rPr lang="da-DK" dirty="0"/>
            </a:b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E047FC5F-0A63-9541-AD3D-C28B6D1A1321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Pladsholder til slidenummer 5">
            <a:extLst>
              <a:ext uri="{FF2B5EF4-FFF2-40B4-BE49-F238E27FC236}">
                <a16:creationId xmlns:a16="http://schemas.microsoft.com/office/drawing/2014/main" id="{B7738037-6FB8-D84E-9F5E-2CE1B9CA6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503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4271" userDrawn="1">
          <p15:clr>
            <a:srgbClr val="FBAE40"/>
          </p15:clr>
        </p15:guide>
        <p15:guide id="3" pos="529" userDrawn="1">
          <p15:clr>
            <a:srgbClr val="FBAE40"/>
          </p15:clr>
        </p15:guide>
        <p15:guide id="4" pos="5405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/ New section -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3238052"/>
            <a:ext cx="5928360" cy="277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quote or statement here</a:t>
            </a:r>
          </a:p>
          <a:p>
            <a:pPr lvl="0"/>
            <a:r>
              <a:rPr lang="en-GB" dirty="0"/>
              <a:t>Size can be adjusted manually</a:t>
            </a:r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BC18F4A0-4F6C-5D47-8B69-1C0D070819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799" y="1159230"/>
            <a:ext cx="7724287" cy="1928215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sz="66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breaker</a:t>
            </a:r>
            <a:br>
              <a:rPr lang="da-DK" dirty="0"/>
            </a:b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8F8AFB1B-1B7C-3F40-ABDD-787ACA4F917A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Pladsholder til slidenummer 5">
            <a:extLst>
              <a:ext uri="{FF2B5EF4-FFF2-40B4-BE49-F238E27FC236}">
                <a16:creationId xmlns:a16="http://schemas.microsoft.com/office/drawing/2014/main" id="{D90F793D-C45E-F94C-BF45-7F2BBF16F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4193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4271" userDrawn="1">
          <p15:clr>
            <a:srgbClr val="FBAE40"/>
          </p15:clr>
        </p15:guide>
        <p15:guide id="4" pos="529" userDrawn="1">
          <p15:clr>
            <a:srgbClr val="FBAE40"/>
          </p15:clr>
        </p15:guide>
        <p15:guide id="5" pos="5405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/ New section - gre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3238052"/>
            <a:ext cx="5928360" cy="277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quote or statement here</a:t>
            </a:r>
          </a:p>
          <a:p>
            <a:pPr lvl="0"/>
            <a:r>
              <a:rPr lang="en-GB" dirty="0"/>
              <a:t>Size can be adjusted manually</a:t>
            </a:r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BC18F4A0-4F6C-5D47-8B69-1C0D070819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799" y="1159230"/>
            <a:ext cx="7724287" cy="1928215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sz="6600" b="1" i="0">
                <a:solidFill>
                  <a:schemeClr val="accent3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breaker</a:t>
            </a:r>
            <a:br>
              <a:rPr lang="da-DK" dirty="0"/>
            </a:b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364E4442-DB06-204F-87C7-B7F195274696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Pladsholder til slidenummer 5">
            <a:extLst>
              <a:ext uri="{FF2B5EF4-FFF2-40B4-BE49-F238E27FC236}">
                <a16:creationId xmlns:a16="http://schemas.microsoft.com/office/drawing/2014/main" id="{6AE495CA-F431-2C4C-9B8C-302A06640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3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4980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  <p15:guide id="2" pos="4271" userDrawn="1">
          <p15:clr>
            <a:srgbClr val="FBAE40"/>
          </p15:clr>
        </p15:guide>
        <p15:guide id="3" pos="5405" userDrawn="1">
          <p15:clr>
            <a:srgbClr val="FBAE40"/>
          </p15:clr>
        </p15:guide>
        <p15:guide id="4" pos="529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s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7289"/>
            <a:ext cx="10515600" cy="3499463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BC18F4A0-4F6C-5D47-8B69-1C0D070819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0" y="1159230"/>
            <a:ext cx="10515000" cy="114978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b="0" i="0">
                <a:solidFill>
                  <a:schemeClr val="tx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524771F6-2CAD-9A46-B3F0-45888969E4CC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Pladsholder til slidenummer 5">
            <a:extLst>
              <a:ext uri="{FF2B5EF4-FFF2-40B4-BE49-F238E27FC236}">
                <a16:creationId xmlns:a16="http://schemas.microsoft.com/office/drawing/2014/main" id="{8536054D-EAF8-1E49-B819-875B53F0E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6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5902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pos="7174" userDrawn="1">
          <p15:clr>
            <a:srgbClr val="FBAE40"/>
          </p15:clr>
        </p15:guide>
        <p15:guide id="4" pos="529" userDrawn="1">
          <p15:clr>
            <a:srgbClr val="FBAE40"/>
          </p15:clr>
        </p15:guide>
        <p15:guide id="5" orient="horz" pos="159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- Logo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9202D328-0317-2E4C-9864-D98C57B3EB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2000" y="2671200"/>
            <a:ext cx="8013703" cy="1515600"/>
          </a:xfrm>
          <a:prstGeom prst="rect">
            <a:avLst/>
          </a:prstGeom>
        </p:spPr>
      </p:pic>
      <p:sp>
        <p:nvSpPr>
          <p:cNvPr id="5" name="Undertitel 2">
            <a:extLst>
              <a:ext uri="{FF2B5EF4-FFF2-40B4-BE49-F238E27FC236}">
                <a16:creationId xmlns:a16="http://schemas.microsoft.com/office/drawing/2014/main" id="{200FA8DB-36A5-4447-A4E3-3D892503187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76379" y="6154360"/>
            <a:ext cx="6922905" cy="33422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E6955D5B-6EA5-EC46-9DCB-14174EA1AE7F}"/>
              </a:ext>
            </a:extLst>
          </p:cNvPr>
          <p:cNvSpPr/>
          <p:nvPr userDrawn="1"/>
        </p:nvSpPr>
        <p:spPr>
          <a:xfrm>
            <a:off x="3683000" y="6228162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49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2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s -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7289"/>
            <a:ext cx="10515600" cy="3499463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BC18F4A0-4F6C-5D47-8B69-1C0D070819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0" y="1159230"/>
            <a:ext cx="10515000" cy="114978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b="0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4569E090-45DA-BC49-88CC-241A228B8144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5B3B2A5C-B19E-AB46-829E-508E93FB14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9600" y="6264000"/>
            <a:ext cx="1063752" cy="201251"/>
          </a:xfrm>
          <a:prstGeom prst="rect">
            <a:avLst/>
          </a:prstGeom>
        </p:spPr>
      </p:pic>
      <p:sp>
        <p:nvSpPr>
          <p:cNvPr id="9" name="Pladsholder til slidenummer 5">
            <a:extLst>
              <a:ext uri="{FF2B5EF4-FFF2-40B4-BE49-F238E27FC236}">
                <a16:creationId xmlns:a16="http://schemas.microsoft.com/office/drawing/2014/main" id="{002B6CA9-E962-3A46-B063-0B420C79B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768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593" userDrawn="1">
          <p15:clr>
            <a:srgbClr val="FBAE40"/>
          </p15:clr>
        </p15:guide>
        <p15:guide id="4" pos="529" userDrawn="1">
          <p15:clr>
            <a:srgbClr val="FBAE40"/>
          </p15:clr>
        </p15:guide>
        <p15:guide id="5" pos="7174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s - gre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7289"/>
            <a:ext cx="10515600" cy="3499463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BC18F4A0-4F6C-5D47-8B69-1C0D070819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0" y="1159230"/>
            <a:ext cx="10515000" cy="114978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b="0" i="0">
                <a:solidFill>
                  <a:schemeClr val="accent3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5BBF8D5A-FB56-8148-9D63-065EDB5CBE73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Pladsholder til slidenummer 5">
            <a:extLst>
              <a:ext uri="{FF2B5EF4-FFF2-40B4-BE49-F238E27FC236}">
                <a16:creationId xmlns:a16="http://schemas.microsoft.com/office/drawing/2014/main" id="{227BB0F7-EDB2-5E4C-BA8C-20DA976479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3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860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pos="7151" userDrawn="1">
          <p15:clr>
            <a:srgbClr val="FBAE40"/>
          </p15:clr>
        </p15:guide>
        <p15:guide id="4" pos="529" userDrawn="1">
          <p15:clr>
            <a:srgbClr val="FBAE40"/>
          </p15:clr>
        </p15:guide>
        <p15:guide id="5" orient="horz" pos="1593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Tex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11DD113E-87CC-3A45-8FE3-80B501F00035}"/>
              </a:ext>
            </a:extLst>
          </p:cNvPr>
          <p:cNvSpPr/>
          <p:nvPr userDrawn="1"/>
        </p:nvSpPr>
        <p:spPr>
          <a:xfrm>
            <a:off x="938784" y="1687473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7612CD28-205E-494C-A693-E22B133C11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738" y="6264835"/>
            <a:ext cx="1065600" cy="200765"/>
          </a:xfrm>
          <a:prstGeom prst="rect">
            <a:avLst/>
          </a:prstGeom>
        </p:spPr>
      </p:pic>
      <p:sp>
        <p:nvSpPr>
          <p:cNvPr id="9" name="Undertitel 2"/>
          <p:cNvSpPr txBox="1">
            <a:spLocks/>
          </p:cNvSpPr>
          <p:nvPr userDrawn="1"/>
        </p:nvSpPr>
        <p:spPr>
          <a:xfrm>
            <a:off x="865632" y="1960880"/>
            <a:ext cx="9144000" cy="352552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>
                <a:solidFill>
                  <a:schemeClr val="tx1"/>
                </a:solidFill>
              </a:rPr>
              <a:t>Salling Group </a:t>
            </a:r>
            <a:br>
              <a:rPr lang="da-DK" dirty="0">
                <a:solidFill>
                  <a:schemeClr val="tx1"/>
                </a:solidFill>
              </a:rPr>
            </a:br>
            <a:r>
              <a:rPr lang="da-DK" dirty="0">
                <a:solidFill>
                  <a:schemeClr val="tx1"/>
                </a:solidFill>
              </a:rPr>
              <a:t>Rosbjergvej 33 </a:t>
            </a:r>
            <a:br>
              <a:rPr lang="da-DK" dirty="0">
                <a:solidFill>
                  <a:schemeClr val="tx1"/>
                </a:solidFill>
              </a:rPr>
            </a:br>
            <a:r>
              <a:rPr lang="da-DK" dirty="0">
                <a:solidFill>
                  <a:schemeClr val="tx1"/>
                </a:solidFill>
              </a:rPr>
              <a:t>8220 Brabrand </a:t>
            </a:r>
            <a:br>
              <a:rPr lang="da-DK" dirty="0">
                <a:solidFill>
                  <a:schemeClr val="tx1"/>
                </a:solidFill>
              </a:rPr>
            </a:br>
            <a:r>
              <a:rPr lang="da-DK" dirty="0">
                <a:solidFill>
                  <a:schemeClr val="tx1"/>
                </a:solidFill>
              </a:rPr>
              <a:t>+45 8778 5000 </a:t>
            </a:r>
            <a:br>
              <a:rPr lang="da-DK" dirty="0">
                <a:solidFill>
                  <a:schemeClr val="tx1"/>
                </a:solidFill>
              </a:rPr>
            </a:br>
            <a:r>
              <a:rPr lang="da-DK" dirty="0">
                <a:solidFill>
                  <a:schemeClr val="tx1"/>
                </a:solidFill>
              </a:rPr>
              <a:t>sallinggroup.com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18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 userDrawn="1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Text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lede 12">
            <a:extLst>
              <a:ext uri="{FF2B5EF4-FFF2-40B4-BE49-F238E27FC236}">
                <a16:creationId xmlns:a16="http://schemas.microsoft.com/office/drawing/2014/main" id="{0619B1F4-6D5A-D345-9062-F3357B9948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9600" y="6264000"/>
            <a:ext cx="1063752" cy="201251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07FD87F8-EA4D-A847-B58E-D5B9CFF6EBBD}"/>
              </a:ext>
            </a:extLst>
          </p:cNvPr>
          <p:cNvSpPr/>
          <p:nvPr userDrawn="1"/>
        </p:nvSpPr>
        <p:spPr>
          <a:xfrm>
            <a:off x="938784" y="1687473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Undertitel 2"/>
          <p:cNvSpPr txBox="1">
            <a:spLocks/>
          </p:cNvSpPr>
          <p:nvPr userDrawn="1"/>
        </p:nvSpPr>
        <p:spPr>
          <a:xfrm>
            <a:off x="865632" y="1960880"/>
            <a:ext cx="9144000" cy="352552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>
                <a:solidFill>
                  <a:schemeClr val="bg1"/>
                </a:solidFill>
              </a:rPr>
              <a:t>Salling Group 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dirty="0">
                <a:solidFill>
                  <a:schemeClr val="bg1"/>
                </a:solidFill>
              </a:rPr>
              <a:t>Rosbjergvej 33 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dirty="0">
                <a:solidFill>
                  <a:schemeClr val="bg1"/>
                </a:solidFill>
              </a:rPr>
              <a:t>8220 Brabrand 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dirty="0">
                <a:solidFill>
                  <a:schemeClr val="bg1"/>
                </a:solidFill>
              </a:rPr>
              <a:t>+45 8778 5000 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dirty="0">
                <a:solidFill>
                  <a:schemeClr val="bg1"/>
                </a:solidFill>
              </a:rPr>
              <a:t>sallinggroup.com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009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 userDrawn="1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Text gre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B8E5D77C-1B97-4047-979B-BC6695BE4534}"/>
              </a:ext>
            </a:extLst>
          </p:cNvPr>
          <p:cNvSpPr/>
          <p:nvPr userDrawn="1"/>
        </p:nvSpPr>
        <p:spPr>
          <a:xfrm>
            <a:off x="947738" y="1687473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00D33183-02EA-9F4B-A4CA-CCBAEE03F0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738" y="6264835"/>
            <a:ext cx="1065600" cy="200765"/>
          </a:xfrm>
          <a:prstGeom prst="rect">
            <a:avLst/>
          </a:prstGeom>
        </p:spPr>
      </p:pic>
      <p:sp>
        <p:nvSpPr>
          <p:cNvPr id="12" name="Undertitel 2"/>
          <p:cNvSpPr txBox="1">
            <a:spLocks/>
          </p:cNvSpPr>
          <p:nvPr userDrawn="1"/>
        </p:nvSpPr>
        <p:spPr>
          <a:xfrm>
            <a:off x="865632" y="1960880"/>
            <a:ext cx="9144000" cy="352552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>
                <a:solidFill>
                  <a:schemeClr val="accent3"/>
                </a:solidFill>
              </a:rPr>
              <a:t>Salling Group </a:t>
            </a:r>
            <a:br>
              <a:rPr lang="da-DK" dirty="0">
                <a:solidFill>
                  <a:schemeClr val="accent3"/>
                </a:solidFill>
              </a:rPr>
            </a:br>
            <a:r>
              <a:rPr lang="da-DK" dirty="0">
                <a:solidFill>
                  <a:schemeClr val="accent3"/>
                </a:solidFill>
              </a:rPr>
              <a:t>Rosbjergvej 33 </a:t>
            </a:r>
            <a:br>
              <a:rPr lang="da-DK" dirty="0">
                <a:solidFill>
                  <a:schemeClr val="accent3"/>
                </a:solidFill>
              </a:rPr>
            </a:br>
            <a:r>
              <a:rPr lang="da-DK" dirty="0">
                <a:solidFill>
                  <a:schemeClr val="accent3"/>
                </a:solidFill>
              </a:rPr>
              <a:t>8220 Brabrand </a:t>
            </a:r>
            <a:br>
              <a:rPr lang="da-DK" dirty="0">
                <a:solidFill>
                  <a:schemeClr val="accent3"/>
                </a:solidFill>
              </a:rPr>
            </a:br>
            <a:r>
              <a:rPr lang="da-DK" dirty="0">
                <a:solidFill>
                  <a:schemeClr val="accent3"/>
                </a:solidFill>
              </a:rPr>
              <a:t>+45 8778 5000 </a:t>
            </a:r>
            <a:br>
              <a:rPr lang="da-DK" dirty="0">
                <a:solidFill>
                  <a:schemeClr val="accent3"/>
                </a:solidFill>
              </a:rPr>
            </a:br>
            <a:r>
              <a:rPr lang="da-DK" dirty="0">
                <a:solidFill>
                  <a:schemeClr val="accent3"/>
                </a:solidFill>
              </a:rPr>
              <a:t>sallinggroup.com</a:t>
            </a:r>
            <a:endParaRPr lang="en-GB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979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 userDrawn="1">
          <p15:clr>
            <a:srgbClr val="FBAE40"/>
          </p15:clr>
        </p15:guide>
        <p15:guide id="2" pos="59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- Logo gre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>
            <a:extLst>
              <a:ext uri="{FF2B5EF4-FFF2-40B4-BE49-F238E27FC236}">
                <a16:creationId xmlns:a16="http://schemas.microsoft.com/office/drawing/2014/main" id="{69EF2480-80BF-9F4A-AF9D-10461C1465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0989" y="2672064"/>
            <a:ext cx="8004561" cy="1513871"/>
          </a:xfrm>
          <a:prstGeom prst="rect">
            <a:avLst/>
          </a:prstGeom>
        </p:spPr>
      </p:pic>
      <p:sp>
        <p:nvSpPr>
          <p:cNvPr id="7" name="Undertitel 2">
            <a:extLst>
              <a:ext uri="{FF2B5EF4-FFF2-40B4-BE49-F238E27FC236}">
                <a16:creationId xmlns:a16="http://schemas.microsoft.com/office/drawing/2014/main" id="{BEF06A6D-8355-C141-87AA-54DF113658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76379" y="6154360"/>
            <a:ext cx="6922905" cy="33422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400"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C6758710-B2E4-D441-8CB7-6E277FFE8BE5}"/>
              </a:ext>
            </a:extLst>
          </p:cNvPr>
          <p:cNvSpPr/>
          <p:nvPr userDrawn="1"/>
        </p:nvSpPr>
        <p:spPr>
          <a:xfrm>
            <a:off x="3683000" y="6228162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3953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- Logo yellow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>
            <a:extLst>
              <a:ext uri="{FF2B5EF4-FFF2-40B4-BE49-F238E27FC236}">
                <a16:creationId xmlns:a16="http://schemas.microsoft.com/office/drawing/2014/main" id="{69EF2480-80BF-9F4A-AF9D-10461C1465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0989" y="2672064"/>
            <a:ext cx="8004561" cy="1513871"/>
          </a:xfrm>
          <a:prstGeom prst="rect">
            <a:avLst/>
          </a:prstGeom>
        </p:spPr>
      </p:pic>
      <p:sp>
        <p:nvSpPr>
          <p:cNvPr id="5" name="Undertitel 2">
            <a:extLst>
              <a:ext uri="{FF2B5EF4-FFF2-40B4-BE49-F238E27FC236}">
                <a16:creationId xmlns:a16="http://schemas.microsoft.com/office/drawing/2014/main" id="{EF9FC228-5EBA-2A4F-B8F9-CC580BF076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76379" y="6154360"/>
            <a:ext cx="6922905" cy="33422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400"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DBECBE96-3929-8942-BE44-0C9DAF658CD0}"/>
              </a:ext>
            </a:extLst>
          </p:cNvPr>
          <p:cNvSpPr/>
          <p:nvPr userDrawn="1"/>
        </p:nvSpPr>
        <p:spPr>
          <a:xfrm>
            <a:off x="3683000" y="6228162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9638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2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- Logo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>
            <a:extLst>
              <a:ext uri="{FF2B5EF4-FFF2-40B4-BE49-F238E27FC236}">
                <a16:creationId xmlns:a16="http://schemas.microsoft.com/office/drawing/2014/main" id="{69EF2480-80BF-9F4A-AF9D-10461C1465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0989" y="2672064"/>
            <a:ext cx="8004561" cy="1513871"/>
          </a:xfrm>
          <a:prstGeom prst="rect">
            <a:avLst/>
          </a:prstGeom>
        </p:spPr>
      </p:pic>
      <p:sp>
        <p:nvSpPr>
          <p:cNvPr id="7" name="Undertitel 2">
            <a:extLst>
              <a:ext uri="{FF2B5EF4-FFF2-40B4-BE49-F238E27FC236}">
                <a16:creationId xmlns:a16="http://schemas.microsoft.com/office/drawing/2014/main" id="{C3F388B0-85A9-EC4E-BE04-68D35A9BA10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76379" y="6154360"/>
            <a:ext cx="6922905" cy="33422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400"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059415A-6368-5B4A-9CDD-884E0C1B6E8B}"/>
              </a:ext>
            </a:extLst>
          </p:cNvPr>
          <p:cNvSpPr/>
          <p:nvPr userDrawn="1"/>
        </p:nvSpPr>
        <p:spPr>
          <a:xfrm>
            <a:off x="3683000" y="6228162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1742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2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ront page - Tex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19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9028903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16" imgH="216" progId="TCLayout.ActiveDocument.1">
                  <p:embed/>
                </p:oleObj>
              </mc:Choice>
              <mc:Fallback>
                <p:oleObj name="think-cell Slide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1400" b="0" i="0" baseline="0" dirty="0"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956F5B9-6FD6-414F-8E9D-72AA354A8A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036762"/>
            <a:ext cx="9144000" cy="1754326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algn="l">
              <a:defRPr sz="6000" b="0" i="0">
                <a:solidFill>
                  <a:schemeClr val="tx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in </a:t>
            </a:r>
            <a:r>
              <a:rPr lang="da-DK" dirty="0" err="1"/>
              <a:t>two</a:t>
            </a:r>
            <a:r>
              <a:rPr lang="da-DK" dirty="0"/>
              <a:t> lines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F35D92F-7C28-9940-A8CB-7DCB03C00B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8306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11DD113E-87CC-3A45-8FE3-80B501F00035}"/>
              </a:ext>
            </a:extLst>
          </p:cNvPr>
          <p:cNvSpPr/>
          <p:nvPr userDrawn="1"/>
        </p:nvSpPr>
        <p:spPr>
          <a:xfrm>
            <a:off x="938784" y="1687473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1CBC4457-335F-EE46-A7EA-F03C1197E8D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47738" y="6264835"/>
            <a:ext cx="1065600" cy="200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397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9" userDrawn="1">
          <p15:clr>
            <a:srgbClr val="FBAE40"/>
          </p15:clr>
        </p15:guide>
        <p15:guide id="2" pos="52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ront page - Text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56F5B9-6FD6-414F-8E9D-72AA354A8A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036762"/>
            <a:ext cx="9144000" cy="1754326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algn="l">
              <a:defRPr sz="6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in </a:t>
            </a:r>
            <a:r>
              <a:rPr lang="da-DK" dirty="0" err="1"/>
              <a:t>two</a:t>
            </a:r>
            <a:r>
              <a:rPr lang="da-DK" dirty="0"/>
              <a:t> lines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F35D92F-7C28-9940-A8CB-7DCB03C00B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8306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0619B1F4-6D5A-D345-9062-F3357B9948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9600" y="6264000"/>
            <a:ext cx="1063752" cy="201251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07FD87F8-EA4D-A847-B58E-D5B9CFF6EBBD}"/>
              </a:ext>
            </a:extLst>
          </p:cNvPr>
          <p:cNvSpPr/>
          <p:nvPr userDrawn="1"/>
        </p:nvSpPr>
        <p:spPr>
          <a:xfrm>
            <a:off x="938784" y="1687473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585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9" userDrawn="1">
          <p15:clr>
            <a:srgbClr val="FBAE40"/>
          </p15:clr>
        </p15:guide>
        <p15:guide id="2" pos="52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ront page - Text gre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56F5B9-6FD6-414F-8E9D-72AA354A8A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036762"/>
            <a:ext cx="9144000" cy="1754326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algn="l">
              <a:defRPr sz="6000" b="1" i="0">
                <a:solidFill>
                  <a:schemeClr val="accent3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in </a:t>
            </a:r>
            <a:r>
              <a:rPr lang="da-DK" dirty="0" err="1"/>
              <a:t>two</a:t>
            </a:r>
            <a:r>
              <a:rPr lang="da-DK" dirty="0"/>
              <a:t> lines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F35D92F-7C28-9940-A8CB-7DCB03C00B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65632" y="38306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pic>
        <p:nvPicPr>
          <p:cNvPr id="7" name="Billed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784" y="6264000"/>
            <a:ext cx="1065600" cy="201600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B8E5D77C-1B97-4047-979B-BC6695BE4534}"/>
              </a:ext>
            </a:extLst>
          </p:cNvPr>
          <p:cNvSpPr/>
          <p:nvPr userDrawn="1"/>
        </p:nvSpPr>
        <p:spPr>
          <a:xfrm>
            <a:off x="938784" y="1687473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8771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b pag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478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61831CB-1B1F-8447-8652-502FEF9F2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Insert headline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7284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981">
          <p15:clr>
            <a:srgbClr val="FBAE40"/>
          </p15:clr>
        </p15:guide>
        <p15:guide id="4" pos="7151">
          <p15:clr>
            <a:srgbClr val="FBAE40"/>
          </p15:clr>
        </p15:guide>
        <p15:guide id="5" pos="52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3" Type="http://schemas.openxmlformats.org/officeDocument/2006/relationships/slideLayout" Target="../slideLayouts/slideLayout12.xml"/><Relationship Id="rId7" Type="http://schemas.openxmlformats.org/officeDocument/2006/relationships/tags" Target="../tags/tag5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2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13.xml"/><Relationship Id="rId9" Type="http://schemas.openxmlformats.org/officeDocument/2006/relationships/oleObject" Target="../embeddings/oleObject3.bin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oleObject" Target="../embeddings/oleObject6.bin"/><Relationship Id="rId5" Type="http://schemas.openxmlformats.org/officeDocument/2006/relationships/tags" Target="../tags/tag9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173314020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16" imgH="216" progId="TCLayout.ActiveDocument.1">
                  <p:embed/>
                </p:oleObj>
              </mc:Choice>
              <mc:Fallback>
                <p:oleObj name="think-cell Slide" r:id="rId12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488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725" r:id="rId3"/>
    <p:sldLayoutId id="2147483649" r:id="rId4"/>
    <p:sldLayoutId id="2147483726" r:id="rId5"/>
    <p:sldLayoutId id="2147483709" r:id="rId6"/>
    <p:sldLayoutId id="2147483708" r:id="rId7"/>
    <p:sldLayoutId id="2147483710" r:id="rId8"/>
    <p:sldLayoutId id="214748374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98994266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216" imgH="216" progId="TCLayout.ActiveDocument.1">
                  <p:embed/>
                </p:oleObj>
              </mc:Choice>
              <mc:Fallback>
                <p:oleObj name="think-cell Slide" r:id="rId9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 userDrawn="1">
            <p:custDataLst>
              <p:tags r:id="rId8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1400" b="0" i="0" baseline="0" dirty="0" err="1"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5C6CCA-A5BF-D84A-B70E-FFC62F945CE9}"/>
              </a:ext>
            </a:extLst>
          </p:cNvPr>
          <p:cNvSpPr/>
          <p:nvPr userDrawn="1"/>
        </p:nvSpPr>
        <p:spPr>
          <a:xfrm>
            <a:off x="10090495" y="6271487"/>
            <a:ext cx="637200" cy="1866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3"/>
              </a:solidFill>
            </a:endParaRP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8CE85BD2-CC0A-DB42-B43D-115CF913C23B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7738" y="6264835"/>
            <a:ext cx="1065600" cy="200765"/>
          </a:xfrm>
          <a:prstGeom prst="rect">
            <a:avLst/>
          </a:prstGeom>
        </p:spPr>
      </p:pic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838800" y="365125"/>
            <a:ext cx="10515000" cy="1045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Insert headline here</a:t>
            </a:r>
            <a:endParaRPr lang="en-GB" dirty="0"/>
          </a:p>
        </p:txBody>
      </p:sp>
      <p:sp>
        <p:nvSpPr>
          <p:cNvPr id="7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77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0" r:id="rId3"/>
    <p:sldLayoutId id="2147483692" r:id="rId4"/>
    <p:sldLayoutId id="214748369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200" b="0" i="0" kern="1200" baseline="0" dirty="0">
          <a:solidFill>
            <a:schemeClr val="tx1"/>
          </a:solidFill>
          <a:latin typeface="Arial Black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641947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16" imgH="216" progId="TCLayout.ActiveDocument.1">
                  <p:embed/>
                </p:oleObj>
              </mc:Choice>
              <mc:Fallback>
                <p:oleObj name="think-cell Slide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Billede 3">
            <a:extLst>
              <a:ext uri="{FF2B5EF4-FFF2-40B4-BE49-F238E27FC236}">
                <a16:creationId xmlns:a16="http://schemas.microsoft.com/office/drawing/2014/main" id="{7BFEEE63-D1C9-644C-B961-F06F926E89C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47738" y="6264835"/>
            <a:ext cx="1065600" cy="200765"/>
          </a:xfrm>
          <a:prstGeom prst="rect">
            <a:avLst/>
          </a:prstGeom>
        </p:spPr>
      </p:pic>
      <p:sp>
        <p:nvSpPr>
          <p:cNvPr id="5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03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94" r:id="rId2"/>
    <p:sldLayoutId id="2147483733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Billede 4">
            <a:extLst>
              <a:ext uri="{FF2B5EF4-FFF2-40B4-BE49-F238E27FC236}">
                <a16:creationId xmlns:a16="http://schemas.microsoft.com/office/drawing/2014/main" id="{038BA93E-C61C-7044-8901-794CDFD4174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47738" y="6264835"/>
            <a:ext cx="1065600" cy="200765"/>
          </a:xfrm>
          <a:prstGeom prst="rect">
            <a:avLst/>
          </a:prstGeom>
        </p:spPr>
      </p:pic>
      <p:sp>
        <p:nvSpPr>
          <p:cNvPr id="4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5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8" r:id="rId2"/>
    <p:sldLayoutId id="214748374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73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mailto:learning@sallinggroup.com" TargetMode="Externa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38200" y="2036762"/>
            <a:ext cx="10311882" cy="1754326"/>
          </a:xfrm>
        </p:spPr>
        <p:txBody>
          <a:bodyPr anchor="t">
            <a:normAutofit/>
          </a:bodyPr>
          <a:lstStyle/>
          <a:p>
            <a:r>
              <a:rPr lang="da-DK" dirty="0"/>
              <a:t>Management Trainees Idékatalog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838200" y="3830638"/>
            <a:ext cx="9144000" cy="1655762"/>
          </a:xfrm>
        </p:spPr>
        <p:txBody>
          <a:bodyPr>
            <a:normAutofit/>
          </a:bodyPr>
          <a:lstStyle/>
          <a:p>
            <a:r>
              <a:rPr lang="da-DK" b="1" dirty="0"/>
              <a:t>Idékatalog til arbejdsopgaver og ansvarsområder for Management Trainees</a:t>
            </a:r>
          </a:p>
          <a:p>
            <a:endParaRPr lang="da-DK" b="1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0151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>
                <a:latin typeface="Calibri" panose="020F0502020204030204" pitchFamily="34" charset="0"/>
                <a:cs typeface="Calibri" panose="020F0502020204030204" pitchFamily="34" charset="0"/>
              </a:rPr>
              <a:t>Det er vigtigt, at vores Management Trainees oplever en differentiering i de arbejdsopgaver og ansvarsområder, som vi skaber rum og mulighed for gennem deres uddannelsesforløb - sammenlignet med vores salgsassistentelever. </a:t>
            </a:r>
          </a:p>
          <a:p>
            <a:pPr marL="0" indent="0">
              <a:buNone/>
            </a:pPr>
            <a:r>
              <a:rPr lang="da-DK" dirty="0">
                <a:latin typeface="Calibri" panose="020F0502020204030204" pitchFamily="34" charset="0"/>
                <a:cs typeface="Calibri" panose="020F0502020204030204" pitchFamily="34" charset="0"/>
              </a:rPr>
              <a:t>Derfor er der sammen med forretningen lavet et idékatalog, som du kan bruge som inspiration. </a:t>
            </a:r>
          </a:p>
          <a:p>
            <a:pPr marL="0" indent="0">
              <a:buNone/>
            </a:pPr>
            <a:r>
              <a:rPr lang="da-DK" dirty="0">
                <a:latin typeface="Calibri" panose="020F0502020204030204" pitchFamily="34" charset="0"/>
                <a:cs typeface="Calibri" panose="020F0502020204030204" pitchFamily="34" charset="0"/>
              </a:rPr>
              <a:t>Du er velkommen til at tilføje og/eller slette punkter.</a:t>
            </a:r>
          </a:p>
          <a:p>
            <a:pPr marL="0" indent="0">
              <a:buNone/>
            </a:pPr>
            <a:r>
              <a:rPr lang="da-DK" dirty="0">
                <a:latin typeface="Calibri" panose="020F0502020204030204" pitchFamily="34" charset="0"/>
                <a:cs typeface="Calibri" panose="020F0502020204030204" pitchFamily="34" charset="0"/>
              </a:rPr>
              <a:t>Oversigterne er opdelt i opgaver for henholdsvis 1. og 2. års Management Trainees. Dette for at understøtte progressionen i oplæringen gennem løsning af forskellige opgaver i løbet af uddannelsen.</a:t>
            </a:r>
          </a:p>
          <a:p>
            <a:pPr marL="0" indent="0">
              <a:buNone/>
            </a:pPr>
            <a:r>
              <a:rPr lang="da-DK" dirty="0">
                <a:latin typeface="Calibri" panose="020F0502020204030204" pitchFamily="34" charset="0"/>
                <a:cs typeface="Calibri" panose="020F0502020204030204" pitchFamily="34" charset="0"/>
              </a:rPr>
              <a:t>Opgaverne skal bidrage til at styrke vores Management Trainees i nuværende rolle og bidrage til et stærkt fundament at stå på og tage afsæt i ift. deres fremtidige karriere. Målet med uddannelsen er at gøre vores Management Trainees klar til en stilling som TK efter endt uddannelsesforløb.</a:t>
            </a:r>
          </a:p>
          <a:p>
            <a:pPr marL="0" indent="0">
              <a:buNone/>
            </a:pPr>
            <a:r>
              <a:rPr lang="da-DK" dirty="0">
                <a:latin typeface="Calibri" panose="020F0502020204030204" pitchFamily="34" charset="0"/>
                <a:cs typeface="Calibri" panose="020F0502020204030204" pitchFamily="34" charset="0"/>
              </a:rPr>
              <a:t>Input til idékataloget kan mailes til </a:t>
            </a:r>
            <a:r>
              <a:rPr lang="da-DK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learning@sallinggroup.com</a:t>
            </a:r>
            <a:endParaRPr lang="da-DK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a-DK" dirty="0">
                <a:latin typeface="Calibri" panose="020F0502020204030204" pitchFamily="34" charset="0"/>
                <a:cs typeface="Calibri" panose="020F0502020204030204" pitchFamily="34" charset="0"/>
              </a:rPr>
              <a:t>God fornøjelse.</a:t>
            </a:r>
          </a:p>
          <a:p>
            <a:pPr marL="0" indent="0">
              <a:buNone/>
            </a:pPr>
            <a:endParaRPr lang="da-DK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Idékatalog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066E4D-1691-9E41-8A07-CA7CFF46E6E6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AutoShape 2" descr="Billedresultat for udvikling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051" y="4597715"/>
            <a:ext cx="1884667" cy="1541388"/>
          </a:xfrm>
          <a:prstGeom prst="rect">
            <a:avLst/>
          </a:prstGeom>
        </p:spPr>
      </p:pic>
      <p:sp>
        <p:nvSpPr>
          <p:cNvPr id="2" name="Tekstfelt 1">
            <a:extLst>
              <a:ext uri="{FF2B5EF4-FFF2-40B4-BE49-F238E27FC236}">
                <a16:creationId xmlns:a16="http://schemas.microsoft.com/office/drawing/2014/main" id="{02786423-DB84-5DF9-9E0C-855D5EF9CA84}"/>
              </a:ext>
            </a:extLst>
          </p:cNvPr>
          <p:cNvSpPr txBox="1"/>
          <p:nvPr/>
        </p:nvSpPr>
        <p:spPr>
          <a:xfrm>
            <a:off x="870010" y="5912528"/>
            <a:ext cx="3338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a-DK" sz="1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Senest opdateret: </a:t>
            </a:r>
            <a:r>
              <a:rPr lang="da-DK" sz="1400" i="1" dirty="0">
                <a:latin typeface="Calibri" panose="020F0502020204030204" pitchFamily="34" charset="0"/>
                <a:cs typeface="Calibri" panose="020F0502020204030204" pitchFamily="34" charset="0"/>
              </a:rPr>
              <a:t>August</a:t>
            </a:r>
            <a:r>
              <a:rPr lang="da-DK" sz="1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1931972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7A0A593C-7EED-D2BE-8757-9463CE08FF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568603"/>
              </p:ext>
            </p:extLst>
          </p:nvPr>
        </p:nvGraphicFramePr>
        <p:xfrm>
          <a:off x="838200" y="1579563"/>
          <a:ext cx="5084428" cy="439957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42214">
                  <a:extLst>
                    <a:ext uri="{9D8B030D-6E8A-4147-A177-3AD203B41FA5}">
                      <a16:colId xmlns:a16="http://schemas.microsoft.com/office/drawing/2014/main" val="3342150127"/>
                    </a:ext>
                  </a:extLst>
                </a:gridCol>
                <a:gridCol w="2542214">
                  <a:extLst>
                    <a:ext uri="{9D8B030D-6E8A-4147-A177-3AD203B41FA5}">
                      <a16:colId xmlns:a16="http://schemas.microsoft.com/office/drawing/2014/main" val="13003990"/>
                    </a:ext>
                  </a:extLst>
                </a:gridCol>
              </a:tblGrid>
              <a:tr h="2444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dirty="0"/>
                        <a:t>1. års-opgaver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2312505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/>
                        <a:t>Ansvarlig for et</a:t>
                      </a:r>
                      <a:r>
                        <a:rPr lang="da-DK" sz="900" b="0" baseline="0" dirty="0"/>
                        <a:t> område</a:t>
                      </a:r>
                      <a:endParaRPr lang="da-DK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Egenkontrol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0155390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Vareopfyldning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Kvalitetsstyring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1244921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Vareoplæg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Ansvarlig for rengøringsplaner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7290367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Sortimentskendskab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Opfølgning på prisfejl &amp; gruppenr. indslag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312664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 Kasselinjens tekniske opbygning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Daglig drift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2689185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 Selvscan - rutiner &amp; oplæring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Forvaltningsvarer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8938783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rgbClr val="414041"/>
                          </a:solidFill>
                          <a:effectLst/>
                        </a:rPr>
                        <a:t> Kundeservice rutiner &amp; oplæring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Differencebehandling daglige og månedlige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5695091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dirty="0">
                          <a:effectLst/>
                        </a:rPr>
                        <a:t> Byens Rens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Månedlige optællinger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2151090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 Taxfree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Deltage i Team Count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9182995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 Kiosk - rutiner &amp; oplæring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Kendskab til Management Controls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1904843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 Danske spil 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Deltagelse i tavlemøder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5089188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effectLst/>
                        </a:rPr>
                        <a:t> Daglig håndtering af PostNord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Følge op på </a:t>
                      </a:r>
                      <a:r>
                        <a:rPr lang="da-DK" sz="900" u="none" strike="noStrike" dirty="0" err="1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Skills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6364548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 Frimærker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Deltage i introkurser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3934554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 Prøvekøb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Oplæring u/18 år 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6568380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 Byttepenge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Håndtere afvigelser i myTime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1209130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 PLU lister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Eksekvering af drejebøger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4345622"/>
                  </a:ext>
                </a:extLst>
              </a:tr>
              <a:tr h="2444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rgbClr val="414041"/>
                          </a:solidFill>
                          <a:effectLst/>
                        </a:rPr>
                        <a:t> Opdatering af kantinepriser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Konkurrencer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0499635"/>
                  </a:ext>
                </a:extLst>
              </a:tr>
            </a:tbl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444CB05C-8B83-A1EC-695F-71986E870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  <a:r>
              <a:rPr lang="da-DK" sz="2800" dirty="0"/>
              <a:t>Management Trainee opgaver</a:t>
            </a:r>
            <a:br>
              <a:rPr lang="da-DK" sz="2800" dirty="0"/>
            </a:br>
            <a:r>
              <a:rPr lang="da-DK" sz="2800" dirty="0"/>
              <a:t> </a:t>
            </a:r>
            <a:r>
              <a:rPr lang="da-DK" sz="2800" dirty="0">
                <a:solidFill>
                  <a:schemeClr val="tx2">
                    <a:lumMod val="50000"/>
                  </a:schemeClr>
                </a:solidFill>
              </a:rPr>
              <a:t>Service &amp; Bager føtex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3B955EC-1E49-BDF2-1F1A-4FAD1672F6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066E4D-1691-9E41-8A07-CA7CFF46E6E6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9" name="Tabel 6">
            <a:extLst>
              <a:ext uri="{FF2B5EF4-FFF2-40B4-BE49-F238E27FC236}">
                <a16:creationId xmlns:a16="http://schemas.microsoft.com/office/drawing/2014/main" id="{F27CD998-9EF8-CDEA-51B8-21B8332B2408}"/>
              </a:ext>
            </a:extLst>
          </p:cNvPr>
          <p:cNvGraphicFramePr>
            <a:graphicFrameLocks noGrp="1"/>
          </p:cNvGraphicFramePr>
          <p:nvPr>
            <p:ph idx="14"/>
            <p:extLst>
              <p:ext uri="{D42A27DB-BD31-4B8C-83A1-F6EECF244321}">
                <p14:modId xmlns:p14="http://schemas.microsoft.com/office/powerpoint/2010/main" val="1288782341"/>
              </p:ext>
            </p:extLst>
          </p:nvPr>
        </p:nvGraphicFramePr>
        <p:xfrm>
          <a:off x="6269374" y="1579563"/>
          <a:ext cx="5084426" cy="394643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084426">
                  <a:extLst>
                    <a:ext uri="{9D8B030D-6E8A-4147-A177-3AD203B41FA5}">
                      <a16:colId xmlns:a16="http://schemas.microsoft.com/office/drawing/2014/main" val="3342150127"/>
                    </a:ext>
                  </a:extLst>
                </a:gridCol>
              </a:tblGrid>
              <a:tr h="2492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2. års-opgaver </a:t>
                      </a:r>
                      <a:r>
                        <a:rPr lang="da-DK" sz="9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- </a:t>
                      </a:r>
                      <a:r>
                        <a:rPr lang="da-DK" sz="900" b="1" dirty="0"/>
                        <a:t>(bygges ovenpå 1. års-opgaver)</a:t>
                      </a:r>
                      <a:endParaRPr lang="da-DK" sz="900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550227457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Afholde tavlemøder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90155390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Sammen med en leder deltage i rekrutteringssamtaler af unge u/18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780455141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Assistere lederen i planlægning af mus-samtaler – lederen gennemfører mus-samtalerne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94222351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On-boarding af nye medarbejdere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5640474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Udfylde roller som jobpilot/</a:t>
                      </a:r>
                      <a:r>
                        <a:rPr lang="da-DK" sz="9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buddy</a:t>
                      </a:r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el. tilsvarende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57304893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Afholde introkurser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78677255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Lukkeansvarlig sammen med ansvarlig leder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548460930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Lægge arbejdsplaner i samarbejde med leder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14179168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Gulvvagt-ansvarlig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738081064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Andre opgaver af koordinerede og/eller formidlende karakter</a:t>
                      </a:r>
                      <a:endParaRPr lang="da-DK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11244921"/>
                  </a:ext>
                </a:extLst>
              </a:tr>
              <a:tr h="17327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Ansvarlig for events i afdelingen og sociale arrangementer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97290367"/>
                  </a:ext>
                </a:extLst>
              </a:tr>
              <a:tr h="1577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Planlægge og eksekvere Team Count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50312664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Svindsøgning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13498079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Lagerstyring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/lagerorden og struktur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611119010"/>
                  </a:ext>
                </a:extLst>
              </a:tr>
              <a:tr h="249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Formidling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og præsentation</a:t>
                      </a: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af regnskab,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a-DK" sz="900" b="0" baseline="0" dirty="0" err="1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KPI’er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og nøgletal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21975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191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228524"/>
              </p:ext>
            </p:extLst>
          </p:nvPr>
        </p:nvGraphicFramePr>
        <p:xfrm>
          <a:off x="1065476" y="1750225"/>
          <a:ext cx="4564047" cy="366515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34403">
                  <a:extLst>
                    <a:ext uri="{9D8B030D-6E8A-4147-A177-3AD203B41FA5}">
                      <a16:colId xmlns:a16="http://schemas.microsoft.com/office/drawing/2014/main" val="2457347491"/>
                    </a:ext>
                  </a:extLst>
                </a:gridCol>
                <a:gridCol w="2429644">
                  <a:extLst>
                    <a:ext uri="{9D8B030D-6E8A-4147-A177-3AD203B41FA5}">
                      <a16:colId xmlns:a16="http://schemas.microsoft.com/office/drawing/2014/main" val="251318804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dirty="0">
                          <a:solidFill>
                            <a:schemeClr val="tx1"/>
                          </a:solidFill>
                        </a:rPr>
                        <a:t>1. års-opgaver</a:t>
                      </a:r>
                      <a:endParaRPr lang="da-DK" sz="900" b="1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34999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/>
                        <a:t>Ansvarlig for et</a:t>
                      </a:r>
                      <a:r>
                        <a:rPr lang="da-DK" sz="900" b="0" baseline="0" dirty="0"/>
                        <a:t> område</a:t>
                      </a:r>
                      <a:endParaRPr lang="da-DK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Ansvarlig for rengøringsplaner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36060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 Kasselinjens tekniske opbygning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Opfølgning på prisfejl &amp; gruppenr. indslag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8065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 Selvscan - rutiner &amp; oplæring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Daglig drift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3767133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rgbClr val="414041"/>
                          </a:solidFill>
                          <a:effectLst/>
                        </a:rPr>
                        <a:t> Kundeservice rutiner &amp; oplæring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Forvaltningsvarer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0851664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dirty="0">
                          <a:effectLst/>
                        </a:rPr>
                        <a:t> Byens Rens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Differencebehandling daglige og månedlige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2758121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 Taxfree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Månedlige optællinger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251134"/>
                  </a:ext>
                </a:extLst>
              </a:tr>
              <a:tr h="23615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 Kiosk - rutiner &amp; oplæring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Deltage i Team Count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2940899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 Danske spil 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Kendskab til Management Controls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3126788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effectLst/>
                        </a:rPr>
                        <a:t> Daglig håndtering af PostNord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Deltagelse i tavlemøder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892578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 Frimærker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Følge op på </a:t>
                      </a:r>
                      <a:r>
                        <a:rPr lang="da-DK" sz="900" u="none" strike="noStrike" dirty="0" err="1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Skills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0518358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 Prøvekøb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Deltage i introkurser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8353572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 Byttepenge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Oplæring u/18 år 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9686415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 PLU lister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Håndtere afvigelser i myTime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8405810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rgbClr val="414041"/>
                          </a:solidFill>
                          <a:effectLst/>
                        </a:rPr>
                        <a:t> Opdatering af kantinepriser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Eksekvering af drejebøger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5089462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effectLst/>
                        </a:rPr>
                        <a:t> Konkurrencer</a:t>
                      </a:r>
                      <a:endParaRPr lang="da-DK" sz="900" b="0" i="0" u="none" strike="noStrike" dirty="0">
                        <a:solidFill>
                          <a:srgbClr val="4140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Billie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1456143"/>
                  </a:ext>
                </a:extLst>
              </a:tr>
            </a:tbl>
          </a:graphicData>
        </a:graphic>
      </p:graphicFrame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Management Trainee opgaver</a:t>
            </a:r>
            <a:br>
              <a:rPr lang="da-DK" sz="2800" dirty="0"/>
            </a:br>
            <a:r>
              <a:rPr lang="da-DK" sz="2800" dirty="0">
                <a:solidFill>
                  <a:schemeClr val="accent3">
                    <a:lumMod val="90000"/>
                    <a:lumOff val="10000"/>
                  </a:schemeClr>
                </a:solidFill>
              </a:rPr>
              <a:t>C&amp;P/serviceenheden Bilka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066E4D-1691-9E41-8A07-CA7CFF46E6E6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14" name="Tabel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823252"/>
              </p:ext>
            </p:extLst>
          </p:nvPr>
        </p:nvGraphicFramePr>
        <p:xfrm>
          <a:off x="6419240" y="1752335"/>
          <a:ext cx="4612640" cy="2286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12640">
                  <a:extLst>
                    <a:ext uri="{9D8B030D-6E8A-4147-A177-3AD203B41FA5}">
                      <a16:colId xmlns:a16="http://schemas.microsoft.com/office/drawing/2014/main" val="1179995395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 års-opgaver - </a:t>
                      </a:r>
                      <a:r>
                        <a:rPr lang="da-DK" sz="900" b="1" dirty="0"/>
                        <a:t>(bygges ovenpå 1. års-opgaver)</a:t>
                      </a:r>
                      <a:endParaRPr lang="da-DK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405349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Sammen med en leder deltage i rekrutteringssamtaler af unge u/18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853720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Assistere lederen i planlægning af mus-samtaler – lederen gennemfører mus-samtalerne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3714747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On-boarding af nye medarbejdere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813534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Udfylde roller som jobpilot/</a:t>
                      </a:r>
                      <a:r>
                        <a:rPr lang="da-DK" sz="9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buddy</a:t>
                      </a:r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el. tilsvarende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726140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Afholde introkurser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289963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Lukkeansvarlig sammen med ansvarlig leder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9302577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Lægge arbejdsplaner i samarbejde med leder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37148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Gulvvagt-ansvarlig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80267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Andre opgaver af koordinerede og/eller formidlende karakter</a:t>
                      </a:r>
                      <a:endParaRPr lang="da-DK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18778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478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521078"/>
              </p:ext>
            </p:extLst>
          </p:nvPr>
        </p:nvGraphicFramePr>
        <p:xfrm>
          <a:off x="1065476" y="1658932"/>
          <a:ext cx="4691268" cy="329676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362606">
                  <a:extLst>
                    <a:ext uri="{9D8B030D-6E8A-4147-A177-3AD203B41FA5}">
                      <a16:colId xmlns:a16="http://schemas.microsoft.com/office/drawing/2014/main" val="2457347491"/>
                    </a:ext>
                  </a:extLst>
                </a:gridCol>
                <a:gridCol w="2328662">
                  <a:extLst>
                    <a:ext uri="{9D8B030D-6E8A-4147-A177-3AD203B41FA5}">
                      <a16:colId xmlns:a16="http://schemas.microsoft.com/office/drawing/2014/main" val="2513188043"/>
                    </a:ext>
                  </a:extLst>
                </a:gridCol>
              </a:tblGrid>
              <a:tr h="26465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dirty="0"/>
                        <a:t>1. års-opgaver</a:t>
                      </a:r>
                      <a:endParaRPr lang="da-DK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838387"/>
                  </a:ext>
                </a:extLst>
              </a:tr>
              <a:tr h="2646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/>
                        <a:t>Ansvarlig for et</a:t>
                      </a:r>
                      <a:r>
                        <a:rPr lang="da-DK" sz="900" b="0" baseline="0" dirty="0"/>
                        <a:t> område</a:t>
                      </a:r>
                      <a:endParaRPr lang="da-DK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Ansvarlig for rengøringsplaner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3767133"/>
                  </a:ext>
                </a:extLst>
              </a:tr>
              <a:tr h="2561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Vareopfyldning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Opfølgning på prisfejl &amp; gruppenr. indslag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0851664"/>
                  </a:ext>
                </a:extLst>
              </a:tr>
              <a:tr h="2523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Vareoplæg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Daglig drift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2758121"/>
                  </a:ext>
                </a:extLst>
              </a:tr>
              <a:tr h="2561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Deltagelse i </a:t>
                      </a:r>
                      <a:r>
                        <a:rPr lang="da-DK" sz="900" dirty="0" err="1"/>
                        <a:t>space</a:t>
                      </a:r>
                      <a:r>
                        <a:rPr lang="da-DK" sz="900" dirty="0"/>
                        <a:t>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Månedlige optællinger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251134"/>
                  </a:ext>
                </a:extLst>
              </a:tr>
              <a:tr h="2646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Avisplanlægning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Deltage i Team Count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2940899"/>
                  </a:ext>
                </a:extLst>
              </a:tr>
              <a:tr h="2561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Leverandøraftaler og -kontakt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Kendskab til Management Controls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3126788"/>
                  </a:ext>
                </a:extLst>
              </a:tr>
              <a:tr h="2561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Ansvarlig for torve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Deltagelse i tavlemøder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892578"/>
                  </a:ext>
                </a:extLst>
              </a:tr>
              <a:tr h="2561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/>
                        <a:t>Space management inkl. kontroller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Følge op på </a:t>
                      </a:r>
                      <a:r>
                        <a:rPr lang="da-DK" sz="900" u="none" strike="noStrike" dirty="0" err="1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Skills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0518358"/>
                  </a:ext>
                </a:extLst>
              </a:tr>
              <a:tr h="2561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Datovarer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Deltage i introkurser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8353572"/>
                  </a:ext>
                </a:extLst>
              </a:tr>
              <a:tr h="2561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ZC behandling og nedbringelse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Oplæring u/18 år 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96864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900" dirty="0"/>
                        <a:t>Deadstock behandling og nedbringelse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Håndtere afvigelser i </a:t>
                      </a:r>
                      <a:r>
                        <a:rPr lang="da-DK" sz="900" b="0" u="none" strike="noStrike" dirty="0" err="1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myTime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8405810"/>
                  </a:ext>
                </a:extLst>
              </a:tr>
              <a:tr h="216738">
                <a:tc>
                  <a:txBody>
                    <a:bodyPr/>
                    <a:lstStyle/>
                    <a:p>
                      <a:r>
                        <a:rPr lang="da-DK" sz="900" dirty="0"/>
                        <a:t>Optællinger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Varesikring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5089462"/>
                  </a:ext>
                </a:extLst>
              </a:tr>
            </a:tbl>
          </a:graphicData>
        </a:graphic>
      </p:graphicFrame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Management Trainee opgaver </a:t>
            </a:r>
            <a:br>
              <a:rPr lang="da-DK" sz="2800" dirty="0"/>
            </a:br>
            <a:r>
              <a:rPr lang="da-DK" sz="2800" dirty="0">
                <a:solidFill>
                  <a:schemeClr val="accent3">
                    <a:lumMod val="90000"/>
                    <a:lumOff val="10000"/>
                  </a:schemeClr>
                </a:solidFill>
              </a:rPr>
              <a:t>Food eller Food/</a:t>
            </a:r>
            <a:r>
              <a:rPr lang="da-DK" sz="2800" dirty="0" err="1">
                <a:solidFill>
                  <a:schemeClr val="accent3">
                    <a:lumMod val="90000"/>
                    <a:lumOff val="10000"/>
                  </a:schemeClr>
                </a:solidFill>
              </a:rPr>
              <a:t>Nearfood</a:t>
            </a:r>
            <a:endParaRPr lang="da-DK" sz="2800" dirty="0">
              <a:solidFill>
                <a:schemeClr val="accent3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066E4D-1691-9E41-8A07-CA7CFF46E6E6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14" name="Tabel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61243"/>
              </p:ext>
            </p:extLst>
          </p:nvPr>
        </p:nvGraphicFramePr>
        <p:xfrm>
          <a:off x="6419240" y="1662824"/>
          <a:ext cx="4612640" cy="412987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12640">
                  <a:extLst>
                    <a:ext uri="{9D8B030D-6E8A-4147-A177-3AD203B41FA5}">
                      <a16:colId xmlns:a16="http://schemas.microsoft.com/office/drawing/2014/main" val="1179995395"/>
                    </a:ext>
                  </a:extLst>
                </a:gridCol>
              </a:tblGrid>
              <a:tr h="2346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 års-opgaver - </a:t>
                      </a:r>
                      <a:r>
                        <a:rPr lang="da-DK" sz="900" b="1" dirty="0"/>
                        <a:t>(bygges ovenpå 1. års-opgaver)</a:t>
                      </a:r>
                      <a:endParaRPr lang="da-DK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174848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Afholde tavlemøder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72614052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Sammen med en leder deltage i rekrutteringssamtaler af unge u/18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3714889"/>
                  </a:ext>
                </a:extLst>
              </a:tr>
              <a:tr h="375443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Assistere lederen i planlægning af mus-samtaler – lederen gennemfører mus-samtalerne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37752905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On-boarding af nye medarbejdere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885330351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Udfylde roller som jobpilot/</a:t>
                      </a:r>
                      <a:r>
                        <a:rPr lang="da-DK" sz="9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buddy</a:t>
                      </a:r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el. tilsvarende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80267203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Afholde introkurser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814843160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Lukkeansvarlig sammen med ansvarlig leder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7291488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Lægge arbejdsplaner i samarbejde med leder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05256419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Andre opgaver af koordinerede og/eller formidlende karakter</a:t>
                      </a:r>
                      <a:endParaRPr lang="da-DK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263732819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Ansvarlig for events i afdelingen og sociale arrangementer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74349305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Planlægge og eksekvere Team Count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74143499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Svindsøgning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243413413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Lagerstyring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/lagerorden og struktur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774619254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Formidling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og præsentation</a:t>
                      </a: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af regnskab,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a-DK" sz="900" b="0" baseline="0" dirty="0" err="1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KPI’er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og nøgletal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95138188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OOS (</a:t>
                      </a:r>
                      <a:r>
                        <a:rPr lang="da-DK" sz="900" dirty="0"/>
                        <a:t>Out Of Stock) </a:t>
                      </a: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ansvarlig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41893795"/>
                  </a:ext>
                </a:extLst>
              </a:tr>
              <a:tr h="2346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Varebestilling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62673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04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524694"/>
              </p:ext>
            </p:extLst>
          </p:nvPr>
        </p:nvGraphicFramePr>
        <p:xfrm>
          <a:off x="1065476" y="1601765"/>
          <a:ext cx="4564047" cy="326123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34403">
                  <a:extLst>
                    <a:ext uri="{9D8B030D-6E8A-4147-A177-3AD203B41FA5}">
                      <a16:colId xmlns:a16="http://schemas.microsoft.com/office/drawing/2014/main" val="2457347491"/>
                    </a:ext>
                  </a:extLst>
                </a:gridCol>
                <a:gridCol w="2429644">
                  <a:extLst>
                    <a:ext uri="{9D8B030D-6E8A-4147-A177-3AD203B41FA5}">
                      <a16:colId xmlns:a16="http://schemas.microsoft.com/office/drawing/2014/main" val="2513188043"/>
                    </a:ext>
                  </a:extLst>
                </a:gridCol>
              </a:tblGrid>
              <a:tr h="2361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dirty="0"/>
                        <a:t>1. års-opgaver</a:t>
                      </a:r>
                      <a:endParaRPr lang="da-DK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00271"/>
                  </a:ext>
                </a:extLst>
              </a:tr>
              <a:tr h="236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/>
                        <a:t>Ansvarlig for et</a:t>
                      </a:r>
                      <a:r>
                        <a:rPr lang="da-DK" sz="900" b="0" baseline="0" dirty="0"/>
                        <a:t> område/sæson</a:t>
                      </a:r>
                      <a:endParaRPr lang="da-DK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Planlægning</a:t>
                      </a:r>
                      <a:r>
                        <a:rPr lang="da-DK" sz="900" baseline="0" dirty="0"/>
                        <a:t>/vedligeholdelse af u</a:t>
                      </a:r>
                      <a:r>
                        <a:rPr lang="da-DK" sz="900" dirty="0"/>
                        <a:t>dsalgstorve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3767133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Vareopfyldning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Ansvarlig for rengøringsplaner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0851664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Vareoplæg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Opfølgning på prisfejl &amp; gruppenr. indslag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2758121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Deltagelse i </a:t>
                      </a:r>
                      <a:r>
                        <a:rPr lang="da-DK" sz="900" dirty="0" err="1"/>
                        <a:t>space</a:t>
                      </a:r>
                      <a:r>
                        <a:rPr lang="da-DK" sz="900" dirty="0"/>
                        <a:t>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Daglig drift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251134"/>
                  </a:ext>
                </a:extLst>
              </a:tr>
              <a:tr h="236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Avisplanlægning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Månedlige optællinger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2940899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Leverandøraftaler og -kontakt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Deltage i Team Count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3126788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Ansvarlig for torve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Kendskab til Management Controls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892578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/>
                        <a:t>Space management inkl. kontroller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Deltagelse i tavlemøder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0518358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Datovarer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Følge op på </a:t>
                      </a:r>
                      <a:r>
                        <a:rPr lang="da-DK" sz="900" u="none" strike="noStrike" dirty="0" err="1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Skills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8353572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ZC behandling og nedbringelse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Deltage i introkurser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9686415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r>
                        <a:rPr lang="da-DK" sz="900" dirty="0"/>
                        <a:t>Deadstock behandling og nedbringelse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Oplæring u/18 år 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8405810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r>
                        <a:rPr lang="da-DK" sz="900" dirty="0"/>
                        <a:t>Optællinger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5089462"/>
                  </a:ext>
                </a:extLst>
              </a:tr>
            </a:tbl>
          </a:graphicData>
        </a:graphic>
      </p:graphicFrame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Management Trainee opgaver</a:t>
            </a:r>
            <a:br>
              <a:rPr lang="da-DK" sz="2800" dirty="0"/>
            </a:br>
            <a:r>
              <a:rPr lang="da-DK" sz="2800" dirty="0">
                <a:solidFill>
                  <a:schemeClr val="accent3">
                    <a:lumMod val="90000"/>
                    <a:lumOff val="10000"/>
                  </a:schemeClr>
                </a:solidFill>
              </a:rPr>
              <a:t>Nonfood &amp; </a:t>
            </a:r>
            <a:r>
              <a:rPr lang="da-DK" sz="2800" dirty="0" err="1">
                <a:solidFill>
                  <a:schemeClr val="accent3">
                    <a:lumMod val="90000"/>
                    <a:lumOff val="10000"/>
                  </a:schemeClr>
                </a:solidFill>
              </a:rPr>
              <a:t>Textil</a:t>
            </a:r>
            <a:r>
              <a:rPr lang="da-DK" sz="2800" dirty="0">
                <a:solidFill>
                  <a:schemeClr val="accent3">
                    <a:lumMod val="90000"/>
                    <a:lumOff val="10000"/>
                  </a:schemeClr>
                </a:solidFill>
              </a:rPr>
              <a:t>/Sport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066E4D-1691-9E41-8A07-CA7CFF46E6E6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14" name="Tabel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618360"/>
              </p:ext>
            </p:extLst>
          </p:nvPr>
        </p:nvGraphicFramePr>
        <p:xfrm>
          <a:off x="6298756" y="1591968"/>
          <a:ext cx="5259969" cy="3886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59969">
                  <a:extLst>
                    <a:ext uri="{9D8B030D-6E8A-4147-A177-3AD203B41FA5}">
                      <a16:colId xmlns:a16="http://schemas.microsoft.com/office/drawing/2014/main" val="1179995395"/>
                    </a:ext>
                  </a:extLst>
                </a:gridCol>
              </a:tblGrid>
              <a:tr h="1171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 års-opgaver - </a:t>
                      </a:r>
                      <a:r>
                        <a:rPr lang="da-DK" sz="900" b="1" dirty="0"/>
                        <a:t>(bygges ovenpå 1. års-opgaver)</a:t>
                      </a:r>
                      <a:endParaRPr lang="da-DK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620405"/>
                  </a:ext>
                </a:extLst>
              </a:tr>
              <a:tr h="11715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Afholde tavlemøder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853720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Sammen med en leder deltage i rekrutteringssamtaler af unge u/18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3714747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Assistere lederen i planlægning af mus-samtaler – lederen gennemfører mus-samtalerne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813534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On-boarding af nye medarbejdere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726140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Udfylde roller som jobpilot/</a:t>
                      </a:r>
                      <a:r>
                        <a:rPr lang="da-DK" sz="9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buddy</a:t>
                      </a:r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el. tilsvarende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289963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Afholde introkurser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9302577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Lukkeansvarlig sammen med ansvarlig leder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37148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Lægge arbejdsplaner i samarbejde med leder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802672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Andre opgaver af koordinerede og/eller formidlende karakter</a:t>
                      </a:r>
                      <a:endParaRPr lang="da-DK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81484316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Ansvarlig for events i afdelingen og sociale arrangementer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75406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Planlægge og eksekvere Team Count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12456474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Svindsøgning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5188152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Lagerstyring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/lagerorden og struktur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73632214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Formidling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og præsentation</a:t>
                      </a: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af regnskab,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a-DK" sz="900" b="0" baseline="0" dirty="0" err="1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KPI’er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og nøgletal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580637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OOS (</a:t>
                      </a:r>
                      <a:r>
                        <a:rPr lang="da-DK" sz="900" dirty="0"/>
                        <a:t>Out Of Stock) </a:t>
                      </a: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ansvarlig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4798148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Varebestilling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98483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2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153833"/>
              </p:ext>
            </p:extLst>
          </p:nvPr>
        </p:nvGraphicFramePr>
        <p:xfrm>
          <a:off x="1065476" y="1639645"/>
          <a:ext cx="4564047" cy="389377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34403">
                  <a:extLst>
                    <a:ext uri="{9D8B030D-6E8A-4147-A177-3AD203B41FA5}">
                      <a16:colId xmlns:a16="http://schemas.microsoft.com/office/drawing/2014/main" val="2457347491"/>
                    </a:ext>
                  </a:extLst>
                </a:gridCol>
                <a:gridCol w="2429644">
                  <a:extLst>
                    <a:ext uri="{9D8B030D-6E8A-4147-A177-3AD203B41FA5}">
                      <a16:colId xmlns:a16="http://schemas.microsoft.com/office/drawing/2014/main" val="2513188043"/>
                    </a:ext>
                  </a:extLst>
                </a:gridCol>
              </a:tblGrid>
              <a:tr h="2361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dirty="0"/>
                        <a:t>1. års-opgaver</a:t>
                      </a:r>
                      <a:endParaRPr lang="da-DK" sz="9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461149"/>
                  </a:ext>
                </a:extLst>
              </a:tr>
              <a:tr h="236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/>
                        <a:t>Ansvarlig for et</a:t>
                      </a:r>
                      <a:r>
                        <a:rPr lang="da-DK" sz="900" b="0" baseline="0" dirty="0"/>
                        <a:t> område</a:t>
                      </a:r>
                      <a:endParaRPr lang="da-DK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Egenkontrol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3767133"/>
                  </a:ext>
                </a:extLst>
              </a:tr>
              <a:tr h="236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Vareopfyldning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Kvalitetsstyring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4521899"/>
                  </a:ext>
                </a:extLst>
              </a:tr>
              <a:tr h="236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Vareoplæg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Ansvarlig for rengøringsplaner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9035216"/>
                  </a:ext>
                </a:extLst>
              </a:tr>
              <a:tr h="236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Deltagelse i </a:t>
                      </a:r>
                      <a:r>
                        <a:rPr lang="da-DK" sz="900" dirty="0" err="1"/>
                        <a:t>space</a:t>
                      </a:r>
                      <a:r>
                        <a:rPr lang="da-DK" sz="900" dirty="0"/>
                        <a:t>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Opfølgning på prisfejl &amp; gruppenr. indslag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4465533"/>
                  </a:ext>
                </a:extLst>
              </a:tr>
              <a:tr h="236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Avisplanlægning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Daglig drift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0540892"/>
                  </a:ext>
                </a:extLst>
              </a:tr>
              <a:tr h="236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Leverandøraftaler og -kontakt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Månedlige optællinger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2698365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Ansvarlig for torve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Deltage i Team Count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0851664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/>
                        <a:t>Space management inkl. kontroller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Kendskab til Management Controls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2758121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Datovarer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Deltagelse i tavlemøder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251134"/>
                  </a:ext>
                </a:extLst>
              </a:tr>
              <a:tr h="236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ZC behandling og nedbringelse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Følge op på </a:t>
                      </a:r>
                      <a:r>
                        <a:rPr lang="da-DK" sz="900" u="none" strike="noStrike" dirty="0" err="1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Skills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2940899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r>
                        <a:rPr lang="da-DK" sz="900" dirty="0"/>
                        <a:t>Deadstock behandling og nedbringelse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Deltage i introkurser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3126788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r>
                        <a:rPr lang="da-DK" sz="900" dirty="0"/>
                        <a:t>Optællinger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Oplæring u/18 år 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892578"/>
                  </a:ext>
                </a:extLst>
              </a:tr>
              <a:tr h="267155">
                <a:tc>
                  <a:txBody>
                    <a:bodyPr/>
                    <a:lstStyle/>
                    <a:p>
                      <a:r>
                        <a:rPr lang="da-DK" sz="900" dirty="0"/>
                        <a:t>Varesikring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Håndtere afvigelser i </a:t>
                      </a:r>
                      <a:r>
                        <a:rPr lang="da-DK" sz="900" b="0" u="none" strike="noStrike" dirty="0" err="1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myTime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0518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900" dirty="0"/>
                        <a:t>Produktionskendskab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Mad</a:t>
                      </a:r>
                      <a:r>
                        <a:rPr lang="da-DK" sz="900" baseline="0" dirty="0"/>
                        <a:t> ud af huset 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8353572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Egenkontrol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642140"/>
                  </a:ext>
                </a:extLst>
              </a:tr>
            </a:tbl>
          </a:graphicData>
        </a:graphic>
      </p:graphicFrame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Management Trainee opgaver</a:t>
            </a:r>
            <a:br>
              <a:rPr lang="da-DK" sz="2800" dirty="0"/>
            </a:br>
            <a:r>
              <a:rPr lang="da-DK" sz="2800" dirty="0" err="1">
                <a:solidFill>
                  <a:schemeClr val="accent3">
                    <a:lumMod val="90000"/>
                    <a:lumOff val="10000"/>
                  </a:schemeClr>
                </a:solidFill>
              </a:rPr>
              <a:t>Fresh</a:t>
            </a:r>
            <a:r>
              <a:rPr lang="da-DK" sz="2800" dirty="0">
                <a:solidFill>
                  <a:schemeClr val="accent3">
                    <a:lumMod val="90000"/>
                    <a:lumOff val="10000"/>
                  </a:schemeClr>
                </a:solidFill>
              </a:rPr>
              <a:t> Food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066E4D-1691-9E41-8A07-CA7CFF46E6E6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14" name="Tabel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336152"/>
              </p:ext>
            </p:extLst>
          </p:nvPr>
        </p:nvGraphicFramePr>
        <p:xfrm>
          <a:off x="6298758" y="1654681"/>
          <a:ext cx="4612640" cy="3886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12640">
                  <a:extLst>
                    <a:ext uri="{9D8B030D-6E8A-4147-A177-3AD203B41FA5}">
                      <a16:colId xmlns:a16="http://schemas.microsoft.com/office/drawing/2014/main" val="1179995395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 års-opgaver - </a:t>
                      </a:r>
                      <a:r>
                        <a:rPr lang="da-DK" sz="900" b="1" dirty="0"/>
                        <a:t>(bygges ovenpå 1. års-opgaver)</a:t>
                      </a:r>
                      <a:endParaRPr lang="da-DK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8957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Afholde tavlemøder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853720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Sammen med en leder deltage i rekrutteringssamtaler af unge u/18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3714747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Assistere lederen i planlægning af mus-samtaler – lederen gennemfører mus-samtalerne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813534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On-boarding af nye medarbejdere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726140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Udfylde roller som jobpilot/</a:t>
                      </a:r>
                      <a:r>
                        <a:rPr lang="da-DK" sz="9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buddy</a:t>
                      </a:r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el. tilsvarende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289963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Afholde introkurser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9302577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Lukkeansvarlig sammen med ansvarlig leder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37148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Lægge arbejdsplaner i samarbejde med leder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4020827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Andre opgaver af koordinerede og/eller formidlende karakter</a:t>
                      </a:r>
                      <a:endParaRPr lang="da-DK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2129054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Ansvarlig for events i afdelingen og sociale arrangementer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7936945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Planlægge og eksekvere Team Count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8637987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Svindsøgning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9936884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Lagerstyring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/lagerorden og struktur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6122422"/>
                  </a:ext>
                </a:extLst>
              </a:tr>
              <a:tr h="133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Formidling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og præsentation</a:t>
                      </a: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af regnskab,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a-DK" sz="900" b="0" baseline="0" dirty="0" err="1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KPI’er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og nøgletal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03585213"/>
                  </a:ext>
                </a:extLst>
              </a:tr>
              <a:tr h="13326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OOS (</a:t>
                      </a:r>
                      <a:r>
                        <a:rPr lang="da-DK" sz="900" dirty="0"/>
                        <a:t>Out Of Stock) </a:t>
                      </a: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ansvarlig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73696221"/>
                  </a:ext>
                </a:extLst>
              </a:tr>
              <a:tr h="13326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Varebestilling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715696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237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831294"/>
              </p:ext>
            </p:extLst>
          </p:nvPr>
        </p:nvGraphicFramePr>
        <p:xfrm>
          <a:off x="1065476" y="1757797"/>
          <a:ext cx="4564047" cy="280442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34403">
                  <a:extLst>
                    <a:ext uri="{9D8B030D-6E8A-4147-A177-3AD203B41FA5}">
                      <a16:colId xmlns:a16="http://schemas.microsoft.com/office/drawing/2014/main" val="2457347491"/>
                    </a:ext>
                  </a:extLst>
                </a:gridCol>
                <a:gridCol w="2429644">
                  <a:extLst>
                    <a:ext uri="{9D8B030D-6E8A-4147-A177-3AD203B41FA5}">
                      <a16:colId xmlns:a16="http://schemas.microsoft.com/office/drawing/2014/main" val="2513188043"/>
                    </a:ext>
                  </a:extLst>
                </a:gridCol>
              </a:tblGrid>
              <a:tr h="2361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dirty="0"/>
                        <a:t>1. års-opgaver</a:t>
                      </a:r>
                      <a:endParaRPr lang="da-DK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823566"/>
                  </a:ext>
                </a:extLst>
              </a:tr>
              <a:tr h="236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/>
                        <a:t>Ansvarlig for et</a:t>
                      </a:r>
                      <a:r>
                        <a:rPr lang="da-DK" sz="900" b="0" baseline="0" dirty="0"/>
                        <a:t> område</a:t>
                      </a:r>
                      <a:endParaRPr lang="da-DK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Opfølgning på prisfejl &amp; gruppenr. indslag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3767133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Varereturneringer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Daglig drift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0851664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r>
                        <a:rPr lang="da-DK" sz="900" dirty="0"/>
                        <a:t>Chip AEOS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Daglige/Månedlige optællinger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2758121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Opfølgning på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Deltage i Team Count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251134"/>
                  </a:ext>
                </a:extLst>
              </a:tr>
              <a:tr h="236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Telefoner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Kendskab til Management Controls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2940899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Tavle-ansvarlig på hustavler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Deltagelse i tavlemøder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3126788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Månedlig status med </a:t>
                      </a:r>
                      <a:r>
                        <a:rPr lang="da-DK" sz="900" dirty="0" err="1"/>
                        <a:t>FreshFood</a:t>
                      </a:r>
                      <a:endParaRPr lang="da-DK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Følge op på </a:t>
                      </a:r>
                      <a:r>
                        <a:rPr lang="da-DK" sz="900" b="0" u="none" strike="noStrike" dirty="0" err="1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Skills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892578"/>
                  </a:ext>
                </a:extLst>
              </a:tr>
              <a:tr h="2671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Nedbringelse af prisfejl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Deltage i introkurser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0518358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Scanningsplan</a:t>
                      </a:r>
                      <a:r>
                        <a:rPr lang="da-DK" sz="900" baseline="0" dirty="0"/>
                        <a:t> huset </a:t>
                      </a:r>
                      <a:endParaRPr lang="da-DK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Oplæring u/18 år 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8353572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dirty="0"/>
                        <a:t>Opfølgning varesikring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Håndtere afvigelser i </a:t>
                      </a:r>
                      <a:r>
                        <a:rPr lang="da-DK" sz="900" b="0" u="none" strike="noStrike" dirty="0" err="1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myTime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8405810"/>
                  </a:ext>
                </a:extLst>
              </a:tr>
              <a:tr h="225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/>
                        <a:t>Space management inkl. kontroller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Varesikring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5089462"/>
                  </a:ext>
                </a:extLst>
              </a:tr>
            </a:tbl>
          </a:graphicData>
        </a:graphic>
      </p:graphicFrame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Management Trainee opgaver</a:t>
            </a:r>
            <a:br>
              <a:rPr lang="da-DK" sz="2800" dirty="0"/>
            </a:br>
            <a:r>
              <a:rPr lang="da-DK" sz="2800" dirty="0">
                <a:solidFill>
                  <a:schemeClr val="accent3">
                    <a:lumMod val="90000"/>
                    <a:lumOff val="10000"/>
                  </a:schemeClr>
                </a:solidFill>
              </a:rPr>
              <a:t>Operations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066E4D-1691-9E41-8A07-CA7CFF46E6E6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14" name="Tabel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961638"/>
              </p:ext>
            </p:extLst>
          </p:nvPr>
        </p:nvGraphicFramePr>
        <p:xfrm>
          <a:off x="6298758" y="1751965"/>
          <a:ext cx="4612640" cy="348784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12640">
                  <a:extLst>
                    <a:ext uri="{9D8B030D-6E8A-4147-A177-3AD203B41FA5}">
                      <a16:colId xmlns:a16="http://schemas.microsoft.com/office/drawing/2014/main" val="1179995395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 års-opgaver - </a:t>
                      </a:r>
                      <a:r>
                        <a:rPr lang="da-DK" sz="900" b="1" dirty="0"/>
                        <a:t>(bygges ovenpå 1. års-opgaver)</a:t>
                      </a:r>
                      <a:endParaRPr lang="da-DK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7649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Afholde tavlemøder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853720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Sammen med en leder deltage i rekrutteringssamtaler af unge u/18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3714747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Assistere lederen i planlægning af mus-samtaler – lederen gennemfører mus-samtalerne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813534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On-boarding af nye medarbejdere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726140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Udfylde roller som jobpilot/</a:t>
                      </a:r>
                      <a:r>
                        <a:rPr lang="da-DK" sz="9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buddy</a:t>
                      </a:r>
                      <a:r>
                        <a:rPr lang="da-DK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el. tilsvarende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289963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Afholde introkurser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9302577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Lukkeansvarlig sammen med ansvarlig leder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3714889"/>
                  </a:ext>
                </a:extLst>
              </a:tr>
              <a:tr h="238407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u="none" strike="noStrike" dirty="0">
                          <a:effectLst/>
                        </a:rPr>
                        <a:t>Lægge arbejdsplaner i samarbejde med leder</a:t>
                      </a:r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754067"/>
                  </a:ext>
                </a:extLst>
              </a:tr>
              <a:tr h="238407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9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Andre opgaver af koordinerede og/eller formidlende karakter</a:t>
                      </a:r>
                      <a:endParaRPr lang="da-DK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986924307"/>
                  </a:ext>
                </a:extLst>
              </a:tr>
              <a:tr h="238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Ansvarlig for events i afdelingen og sociale arrangementer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11868077"/>
                  </a:ext>
                </a:extLst>
              </a:tr>
              <a:tr h="238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Planlægge og eksekvere Team Count</a:t>
                      </a:r>
                      <a:endParaRPr lang="da-DK" sz="9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77254476"/>
                  </a:ext>
                </a:extLst>
              </a:tr>
              <a:tr h="238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Svindsøgning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908900726"/>
                  </a:ext>
                </a:extLst>
              </a:tr>
              <a:tr h="2384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Lagerstyring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/lagerorden og struktur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5341793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Formidling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og præsentation</a:t>
                      </a:r>
                      <a:r>
                        <a:rPr lang="da-DK" sz="900" b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af regnskab,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a-DK" sz="900" b="0" baseline="0" dirty="0" err="1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KPI’er</a:t>
                      </a:r>
                      <a:r>
                        <a:rPr lang="da-DK" sz="900" b="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og nøgletal</a:t>
                      </a:r>
                      <a:endParaRPr lang="da-DK" sz="900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124564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48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6586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6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a1sOrqNQXG5s3cVlwCV8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uFlnwwQRumgqqOTdcsNH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Front pages">
  <a:themeElements>
    <a:clrScheme name="Salling FINAL FAT DET SÅ!!!">
      <a:dk1>
        <a:srgbClr val="414041"/>
      </a:dk1>
      <a:lt1>
        <a:srgbClr val="FFFFFF"/>
      </a:lt1>
      <a:dk2>
        <a:srgbClr val="7DB6D1"/>
      </a:dk2>
      <a:lt2>
        <a:srgbClr val="98CBCC"/>
      </a:lt2>
      <a:accent1>
        <a:srgbClr val="E09B93"/>
      </a:accent1>
      <a:accent2>
        <a:srgbClr val="FFE3AF"/>
      </a:accent2>
      <a:accent3>
        <a:srgbClr val="004961"/>
      </a:accent3>
      <a:accent4>
        <a:srgbClr val="CACCD5"/>
      </a:accent4>
      <a:accent5>
        <a:srgbClr val="BB8A44"/>
      </a:accent5>
      <a:accent6>
        <a:srgbClr val="D36360"/>
      </a:accent6>
      <a:hlink>
        <a:srgbClr val="752348"/>
      </a:hlink>
      <a:folHlink>
        <a:srgbClr val="7523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accent3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alling Group Template JUN2018.pptx" id="{7F40C2BD-8858-4017-88F7-4064E925A2D1}" vid="{E508FAAF-CABA-4F2F-937E-246ED192CC13}"/>
    </a:ext>
  </a:extLst>
</a:theme>
</file>

<file path=ppt/theme/theme2.xml><?xml version="1.0" encoding="utf-8"?>
<a:theme xmlns:a="http://schemas.openxmlformats.org/drawingml/2006/main" name="Sub pages">
  <a:themeElements>
    <a:clrScheme name="Salling FINAL FAT DET SÅ!!!">
      <a:dk1>
        <a:srgbClr val="414041"/>
      </a:dk1>
      <a:lt1>
        <a:srgbClr val="FFFFFF"/>
      </a:lt1>
      <a:dk2>
        <a:srgbClr val="7DB6D1"/>
      </a:dk2>
      <a:lt2>
        <a:srgbClr val="98CBCC"/>
      </a:lt2>
      <a:accent1>
        <a:srgbClr val="E09B93"/>
      </a:accent1>
      <a:accent2>
        <a:srgbClr val="FFE3AF"/>
      </a:accent2>
      <a:accent3>
        <a:srgbClr val="004961"/>
      </a:accent3>
      <a:accent4>
        <a:srgbClr val="CACCD5"/>
      </a:accent4>
      <a:accent5>
        <a:srgbClr val="BB8A44"/>
      </a:accent5>
      <a:accent6>
        <a:srgbClr val="D36360"/>
      </a:accent6>
      <a:hlink>
        <a:srgbClr val="752348"/>
      </a:hlink>
      <a:folHlink>
        <a:srgbClr val="7523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alling Group Template JUN2018.pptx" id="{7F40C2BD-8858-4017-88F7-4064E925A2D1}" vid="{114BE291-6BA1-4B12-A959-99640CBC35FF}"/>
    </a:ext>
  </a:extLst>
</a:theme>
</file>

<file path=ppt/theme/theme3.xml><?xml version="1.0" encoding="utf-8"?>
<a:theme xmlns:a="http://schemas.openxmlformats.org/drawingml/2006/main" name="Sub page with full picture ">
  <a:themeElements>
    <a:clrScheme name="Salling FINAL FAT DET SÅ!!!">
      <a:dk1>
        <a:srgbClr val="414041"/>
      </a:dk1>
      <a:lt1>
        <a:srgbClr val="FFFFFF"/>
      </a:lt1>
      <a:dk2>
        <a:srgbClr val="7DB6D1"/>
      </a:dk2>
      <a:lt2>
        <a:srgbClr val="98CBCC"/>
      </a:lt2>
      <a:accent1>
        <a:srgbClr val="E09B93"/>
      </a:accent1>
      <a:accent2>
        <a:srgbClr val="FFE3AF"/>
      </a:accent2>
      <a:accent3>
        <a:srgbClr val="004961"/>
      </a:accent3>
      <a:accent4>
        <a:srgbClr val="CACCD5"/>
      </a:accent4>
      <a:accent5>
        <a:srgbClr val="BB8A44"/>
      </a:accent5>
      <a:accent6>
        <a:srgbClr val="D36360"/>
      </a:accent6>
      <a:hlink>
        <a:srgbClr val="752348"/>
      </a:hlink>
      <a:folHlink>
        <a:srgbClr val="7523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noProof="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alling Group Template JUN2018.pptx" id="{7F40C2BD-8858-4017-88F7-4064E925A2D1}" vid="{D06D57EF-6F53-4B0A-8A43-583966429264}"/>
    </a:ext>
  </a:extLst>
</a:theme>
</file>

<file path=ppt/theme/theme4.xml><?xml version="1.0" encoding="utf-8"?>
<a:theme xmlns:a="http://schemas.openxmlformats.org/drawingml/2006/main" name="Breaker / New section">
  <a:themeElements>
    <a:clrScheme name="Salling FINAL FAT DET SÅ!!!">
      <a:dk1>
        <a:srgbClr val="414041"/>
      </a:dk1>
      <a:lt1>
        <a:srgbClr val="FFFFFF"/>
      </a:lt1>
      <a:dk2>
        <a:srgbClr val="7DB6D1"/>
      </a:dk2>
      <a:lt2>
        <a:srgbClr val="98CBCC"/>
      </a:lt2>
      <a:accent1>
        <a:srgbClr val="E09B93"/>
      </a:accent1>
      <a:accent2>
        <a:srgbClr val="FFE3AF"/>
      </a:accent2>
      <a:accent3>
        <a:srgbClr val="004961"/>
      </a:accent3>
      <a:accent4>
        <a:srgbClr val="CACCD5"/>
      </a:accent4>
      <a:accent5>
        <a:srgbClr val="BB8A44"/>
      </a:accent5>
      <a:accent6>
        <a:srgbClr val="D36360"/>
      </a:accent6>
      <a:hlink>
        <a:srgbClr val="752348"/>
      </a:hlink>
      <a:folHlink>
        <a:srgbClr val="7523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alling Group Template JUN2018.pptx" id="{7F40C2BD-8858-4017-88F7-4064E925A2D1}" vid="{33E827D3-6582-4DF2-B080-0A398FF50718}"/>
    </a:ext>
  </a:extLst>
</a:theme>
</file>

<file path=ppt/theme/theme5.xml><?xml version="1.0" encoding="utf-8"?>
<a:theme xmlns:a="http://schemas.openxmlformats.org/drawingml/2006/main" name="Agenda slides">
  <a:themeElements>
    <a:clrScheme name="Salling FINAL FAT DET SÅ!!!">
      <a:dk1>
        <a:srgbClr val="414041"/>
      </a:dk1>
      <a:lt1>
        <a:srgbClr val="FFFFFF"/>
      </a:lt1>
      <a:dk2>
        <a:srgbClr val="7DB6D1"/>
      </a:dk2>
      <a:lt2>
        <a:srgbClr val="98CBCC"/>
      </a:lt2>
      <a:accent1>
        <a:srgbClr val="E09B93"/>
      </a:accent1>
      <a:accent2>
        <a:srgbClr val="FFE3AF"/>
      </a:accent2>
      <a:accent3>
        <a:srgbClr val="004961"/>
      </a:accent3>
      <a:accent4>
        <a:srgbClr val="CACCD5"/>
      </a:accent4>
      <a:accent5>
        <a:srgbClr val="BB8A44"/>
      </a:accent5>
      <a:accent6>
        <a:srgbClr val="D36360"/>
      </a:accent6>
      <a:hlink>
        <a:srgbClr val="752348"/>
      </a:hlink>
      <a:folHlink>
        <a:srgbClr val="7523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noProof="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alling Group Template JUN2018.pptx" id="{7F40C2BD-8858-4017-88F7-4064E925A2D1}" vid="{91C602D3-CDC5-443C-A61F-C4938EFDF25B}"/>
    </a:ext>
  </a:extLst>
</a:theme>
</file>

<file path=ppt/theme/theme6.xml><?xml version="1.0" encoding="utf-8"?>
<a:theme xmlns:a="http://schemas.openxmlformats.org/drawingml/2006/main" name="End slides">
  <a:themeElements>
    <a:clrScheme name="Salling FINAL FAT DET SÅ!!!">
      <a:dk1>
        <a:srgbClr val="414041"/>
      </a:dk1>
      <a:lt1>
        <a:srgbClr val="FFFFFF"/>
      </a:lt1>
      <a:dk2>
        <a:srgbClr val="7DB6D1"/>
      </a:dk2>
      <a:lt2>
        <a:srgbClr val="98CBCC"/>
      </a:lt2>
      <a:accent1>
        <a:srgbClr val="E09B93"/>
      </a:accent1>
      <a:accent2>
        <a:srgbClr val="FFE3AF"/>
      </a:accent2>
      <a:accent3>
        <a:srgbClr val="004961"/>
      </a:accent3>
      <a:accent4>
        <a:srgbClr val="CACCD5"/>
      </a:accent4>
      <a:accent5>
        <a:srgbClr val="BB8A44"/>
      </a:accent5>
      <a:accent6>
        <a:srgbClr val="D36360"/>
      </a:accent6>
      <a:hlink>
        <a:srgbClr val="752348"/>
      </a:hlink>
      <a:folHlink>
        <a:srgbClr val="7523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noProof="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alling Group Template JUN2018.pptx" id="{7F40C2BD-8858-4017-88F7-4064E925A2D1}" vid="{C8A9E05C-916B-4115-B0F3-3C12D64EF554}"/>
    </a:ext>
  </a:extLst>
</a:theme>
</file>

<file path=ppt/theme/theme7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1349</Words>
  <Application>Microsoft Office PowerPoint</Application>
  <PresentationFormat>Widescreen</PresentationFormat>
  <Paragraphs>286</Paragraphs>
  <Slides>9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6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9" baseType="lpstr">
      <vt:lpstr>Arial</vt:lpstr>
      <vt:lpstr>Arial Black</vt:lpstr>
      <vt:lpstr>Calibri</vt:lpstr>
      <vt:lpstr>Front pages</vt:lpstr>
      <vt:lpstr>Sub pages</vt:lpstr>
      <vt:lpstr>Sub page with full picture </vt:lpstr>
      <vt:lpstr>Breaker / New section</vt:lpstr>
      <vt:lpstr>Agenda slides</vt:lpstr>
      <vt:lpstr>End slides</vt:lpstr>
      <vt:lpstr>think-cell Slide</vt:lpstr>
      <vt:lpstr>Management Trainees Idékatalog </vt:lpstr>
      <vt:lpstr>Idékatalog</vt:lpstr>
      <vt:lpstr> Management Trainee opgaver  Service &amp; Bager føtex</vt:lpstr>
      <vt:lpstr>Management Trainee opgaver C&amp;P/serviceenheden Bilka</vt:lpstr>
      <vt:lpstr>Management Trainee opgaver  Food eller Food/Nearfood</vt:lpstr>
      <vt:lpstr>Management Trainee opgaver Nonfood &amp; Textil/Sport</vt:lpstr>
      <vt:lpstr>Management Trainee opgaver Fresh Food</vt:lpstr>
      <vt:lpstr>Management Trainee opgaver Operations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Lise Pedersen</dc:creator>
  <cp:lastModifiedBy>Janni Thunø</cp:lastModifiedBy>
  <cp:revision>33</cp:revision>
  <dcterms:created xsi:type="dcterms:W3CDTF">2019-09-02T10:50:30Z</dcterms:created>
  <dcterms:modified xsi:type="dcterms:W3CDTF">2023-08-24T10:51:39Z</dcterms:modified>
</cp:coreProperties>
</file>